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9" r:id="rId2"/>
    <p:sldId id="288" r:id="rId3"/>
    <p:sldId id="290" r:id="rId4"/>
    <p:sldId id="259" r:id="rId5"/>
    <p:sldId id="257" r:id="rId6"/>
    <p:sldId id="258" r:id="rId7"/>
    <p:sldId id="260" r:id="rId8"/>
    <p:sldId id="262" r:id="rId9"/>
    <p:sldId id="263" r:id="rId10"/>
    <p:sldId id="264" r:id="rId11"/>
    <p:sldId id="265" r:id="rId12"/>
    <p:sldId id="267" r:id="rId13"/>
    <p:sldId id="277" r:id="rId14"/>
    <p:sldId id="281" r:id="rId15"/>
    <p:sldId id="276" r:id="rId16"/>
    <p:sldId id="282" r:id="rId17"/>
    <p:sldId id="278" r:id="rId18"/>
    <p:sldId id="283" r:id="rId19"/>
    <p:sldId id="284" r:id="rId20"/>
    <p:sldId id="291" r:id="rId21"/>
    <p:sldId id="292" r:id="rId22"/>
    <p:sldId id="266" r:id="rId23"/>
    <p:sldId id="268" r:id="rId24"/>
    <p:sldId id="270" r:id="rId25"/>
    <p:sldId id="272" r:id="rId26"/>
    <p:sldId id="285" r:id="rId27"/>
    <p:sldId id="286" r:id="rId28"/>
    <p:sldId id="287" r:id="rId29"/>
    <p:sldId id="273" r:id="rId30"/>
    <p:sldId id="274" r:id="rId31"/>
    <p:sldId id="28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FBA2"/>
    <a:srgbClr val="97FF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94660"/>
  </p:normalViewPr>
  <p:slideViewPr>
    <p:cSldViewPr snapToGrid="0">
      <p:cViewPr varScale="1">
        <p:scale>
          <a:sx n="74" d="100"/>
          <a:sy n="74" d="100"/>
        </p:scale>
        <p:origin x="10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12192000" cy="6858000"/>
          </a:xfrm>
          <a:prstGeom prst="rect">
            <a:avLst/>
          </a:prstGeom>
          <a:noFill/>
          <a:ln w="9525">
            <a:noFill/>
          </a:ln>
        </p:spPr>
      </p:pic>
      <p:sp>
        <p:nvSpPr>
          <p:cNvPr id="2051" name="Rectangle 3"/>
          <p:cNvSpPr>
            <a:spLocks noGrp="1" noChangeArrowheads="1"/>
          </p:cNvSpPr>
          <p:nvPr>
            <p:ph type="ctrTitle"/>
          </p:nvPr>
        </p:nvSpPr>
        <p:spPr>
          <a:xfrm>
            <a:off x="624417" y="3717925"/>
            <a:ext cx="10943167" cy="1082675"/>
          </a:xfrm>
        </p:spPr>
        <p:txBody>
          <a:bodyPr/>
          <a:lstStyle>
            <a:lvl1pPr algn="r">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626533" y="4940300"/>
            <a:ext cx="10949517" cy="981075"/>
          </a:xfrm>
        </p:spPr>
        <p:txBody>
          <a:bodyPr/>
          <a:lstStyle>
            <a:lvl1pPr marL="0" indent="0" algn="r">
              <a:buFontTx/>
              <a:buNone/>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01F77A27-485D-472F-A328-D5328CBCADB8}" type="datetimeFigureOut">
              <a:rPr lang="es-CO" smtClean="0"/>
              <a:t>27/10/2025</a:t>
            </a:fld>
            <a:endParaRPr lang="es-CO"/>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s-CO"/>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FBF05E72-512D-4367-9D66-5D27C59A4B95}" type="slidenum">
              <a:rPr lang="es-CO" smtClean="0"/>
              <a:t>‹Nº›</a:t>
            </a:fld>
            <a:endParaRPr lang="es-CO"/>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arcador de posición de fecha 3"/>
          <p:cNvSpPr>
            <a:spLocks noGrp="1"/>
          </p:cNvSpPr>
          <p:nvPr>
            <p:ph type="dt" sz="half" idx="10"/>
          </p:nvPr>
        </p:nvSpPr>
        <p:spPr/>
        <p:txBody>
          <a:bodyPr/>
          <a:lstStyle/>
          <a:p>
            <a:fld id="{01F77A27-485D-472F-A328-D5328CBCADB8}" type="datetimeFigureOut">
              <a:rPr lang="es-CO" smtClean="0"/>
              <a:t>27/10/2025</a:t>
            </a:fld>
            <a:endParaRPr lang="es-CO"/>
          </a:p>
        </p:txBody>
      </p:sp>
      <p:sp>
        <p:nvSpPr>
          <p:cNvPr id="5" name="Marcador de posición de pie de página 4"/>
          <p:cNvSpPr>
            <a:spLocks noGrp="1"/>
          </p:cNvSpPr>
          <p:nvPr>
            <p:ph type="ftr" sz="quarter" idx="11"/>
          </p:nvPr>
        </p:nvSpPr>
        <p:spPr/>
        <p:txBody>
          <a:bodyPr/>
          <a:lstStyle/>
          <a:p>
            <a:endParaRPr lang="es-CO"/>
          </a:p>
        </p:txBody>
      </p:sp>
      <p:sp>
        <p:nvSpPr>
          <p:cNvPr id="6" name="Marcador de posición de número de diapositiva 5"/>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Marcador de posición de fecha 3"/>
          <p:cNvSpPr>
            <a:spLocks noGrp="1"/>
          </p:cNvSpPr>
          <p:nvPr>
            <p:ph type="dt" sz="half" idx="10"/>
          </p:nvPr>
        </p:nvSpPr>
        <p:spPr/>
        <p:txBody>
          <a:bodyPr/>
          <a:lstStyle/>
          <a:p>
            <a:fld id="{01F77A27-485D-472F-A328-D5328CBCADB8}" type="datetimeFigureOut">
              <a:rPr lang="es-CO" smtClean="0"/>
              <a:t>27/10/2025</a:t>
            </a:fld>
            <a:endParaRPr lang="es-CO"/>
          </a:p>
        </p:txBody>
      </p:sp>
      <p:sp>
        <p:nvSpPr>
          <p:cNvPr id="5" name="Marcador de posición de pie de página 4"/>
          <p:cNvSpPr>
            <a:spLocks noGrp="1"/>
          </p:cNvSpPr>
          <p:nvPr>
            <p:ph type="ftr" sz="quarter" idx="11"/>
          </p:nvPr>
        </p:nvSpPr>
        <p:spPr/>
        <p:txBody>
          <a:bodyPr/>
          <a:lstStyle/>
          <a:p>
            <a:endParaRPr lang="es-CO"/>
          </a:p>
        </p:txBody>
      </p:sp>
      <p:sp>
        <p:nvSpPr>
          <p:cNvPr id="6" name="Marcador de posición de número de diapositiva 5"/>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Marcador de posición de fecha 4"/>
          <p:cNvSpPr>
            <a:spLocks noGrp="1"/>
          </p:cNvSpPr>
          <p:nvPr>
            <p:ph type="dt" sz="half" idx="10"/>
          </p:nvPr>
        </p:nvSpPr>
        <p:spPr/>
        <p:txBody>
          <a:bodyPr/>
          <a:lstStyle/>
          <a:p>
            <a:fld id="{01F77A27-485D-472F-A328-D5328CBCADB8}" type="datetimeFigureOut">
              <a:rPr lang="es-CO" smtClean="0"/>
              <a:t>27/10/2025</a:t>
            </a:fld>
            <a:endParaRPr lang="es-CO"/>
          </a:p>
        </p:txBody>
      </p:sp>
      <p:sp>
        <p:nvSpPr>
          <p:cNvPr id="6" name="Marcador de posición de pie de página 5"/>
          <p:cNvSpPr>
            <a:spLocks noGrp="1"/>
          </p:cNvSpPr>
          <p:nvPr>
            <p:ph type="ftr" sz="quarter" idx="11"/>
          </p:nvPr>
        </p:nvSpPr>
        <p:spPr/>
        <p:txBody>
          <a:bodyPr/>
          <a:lstStyle/>
          <a:p>
            <a:endParaRPr lang="es-CO"/>
          </a:p>
        </p:txBody>
      </p:sp>
      <p:sp>
        <p:nvSpPr>
          <p:cNvPr id="7" name="Marcador de posición de número de diapositiva 6"/>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Marcador de posición de fecha 6"/>
          <p:cNvSpPr>
            <a:spLocks noGrp="1"/>
          </p:cNvSpPr>
          <p:nvPr>
            <p:ph type="dt" sz="half" idx="10"/>
          </p:nvPr>
        </p:nvSpPr>
        <p:spPr/>
        <p:txBody>
          <a:bodyPr/>
          <a:lstStyle/>
          <a:p>
            <a:fld id="{01F77A27-485D-472F-A328-D5328CBCADB8}" type="datetimeFigureOut">
              <a:rPr lang="es-CO" smtClean="0"/>
              <a:t>27/10/2025</a:t>
            </a:fld>
            <a:endParaRPr lang="es-CO"/>
          </a:p>
        </p:txBody>
      </p:sp>
      <p:sp>
        <p:nvSpPr>
          <p:cNvPr id="8" name="Marcador de posición de pie de página 7"/>
          <p:cNvSpPr>
            <a:spLocks noGrp="1"/>
          </p:cNvSpPr>
          <p:nvPr>
            <p:ph type="ftr" sz="quarter" idx="11"/>
          </p:nvPr>
        </p:nvSpPr>
        <p:spPr/>
        <p:txBody>
          <a:bodyPr/>
          <a:lstStyle/>
          <a:p>
            <a:endParaRPr lang="es-CO"/>
          </a:p>
        </p:txBody>
      </p:sp>
      <p:sp>
        <p:nvSpPr>
          <p:cNvPr id="9" name="Marcador de posición de número de diapositiva 8"/>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Marcador de posición de fecha 2"/>
          <p:cNvSpPr>
            <a:spLocks noGrp="1"/>
          </p:cNvSpPr>
          <p:nvPr>
            <p:ph type="dt" sz="half" idx="10"/>
          </p:nvPr>
        </p:nvSpPr>
        <p:spPr/>
        <p:txBody>
          <a:bodyPr/>
          <a:lstStyle/>
          <a:p>
            <a:fld id="{01F77A27-485D-472F-A328-D5328CBCADB8}" type="datetimeFigureOut">
              <a:rPr lang="es-CO" smtClean="0"/>
              <a:t>27/10/2025</a:t>
            </a:fld>
            <a:endParaRPr lang="es-CO"/>
          </a:p>
        </p:txBody>
      </p:sp>
      <p:sp>
        <p:nvSpPr>
          <p:cNvPr id="4" name="Marcador de posición de pie de página 3"/>
          <p:cNvSpPr>
            <a:spLocks noGrp="1"/>
          </p:cNvSpPr>
          <p:nvPr>
            <p:ph type="ftr" sz="quarter" idx="11"/>
          </p:nvPr>
        </p:nvSpPr>
        <p:spPr/>
        <p:txBody>
          <a:bodyPr/>
          <a:lstStyle/>
          <a:p>
            <a:endParaRPr lang="es-CO"/>
          </a:p>
        </p:txBody>
      </p:sp>
      <p:sp>
        <p:nvSpPr>
          <p:cNvPr id="5" name="Marcador de posición de número de diapositiva 4"/>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a:lstStyle/>
          <a:p>
            <a:fld id="{01F77A27-485D-472F-A328-D5328CBCADB8}" type="datetimeFigureOut">
              <a:rPr lang="es-CO" smtClean="0"/>
              <a:t>27/10/2025</a:t>
            </a:fld>
            <a:endParaRPr lang="es-CO"/>
          </a:p>
        </p:txBody>
      </p:sp>
      <p:sp>
        <p:nvSpPr>
          <p:cNvPr id="3" name="Marcador de posición de pie de página 2"/>
          <p:cNvSpPr>
            <a:spLocks noGrp="1"/>
          </p:cNvSpPr>
          <p:nvPr>
            <p:ph type="ftr" sz="quarter" idx="11"/>
          </p:nvPr>
        </p:nvSpPr>
        <p:spPr/>
        <p:txBody>
          <a:bodyPr/>
          <a:lstStyle/>
          <a:p>
            <a:endParaRPr lang="es-CO"/>
          </a:p>
        </p:txBody>
      </p:sp>
      <p:sp>
        <p:nvSpPr>
          <p:cNvPr id="4" name="Marcador de posición de número de diapositiva 3"/>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Marcador de posición de fecha 4"/>
          <p:cNvSpPr>
            <a:spLocks noGrp="1"/>
          </p:cNvSpPr>
          <p:nvPr>
            <p:ph type="dt" sz="half" idx="10"/>
          </p:nvPr>
        </p:nvSpPr>
        <p:spPr/>
        <p:txBody>
          <a:bodyPr/>
          <a:lstStyle/>
          <a:p>
            <a:fld id="{01F77A27-485D-472F-A328-D5328CBCADB8}" type="datetimeFigureOut">
              <a:rPr lang="es-CO" smtClean="0"/>
              <a:t>27/10/2025</a:t>
            </a:fld>
            <a:endParaRPr lang="es-CO"/>
          </a:p>
        </p:txBody>
      </p:sp>
      <p:sp>
        <p:nvSpPr>
          <p:cNvPr id="6" name="Marcador de posición de pie de página 5"/>
          <p:cNvSpPr>
            <a:spLocks noGrp="1"/>
          </p:cNvSpPr>
          <p:nvPr>
            <p:ph type="ftr" sz="quarter" idx="11"/>
          </p:nvPr>
        </p:nvSpPr>
        <p:spPr/>
        <p:txBody>
          <a:bodyPr/>
          <a:lstStyle/>
          <a:p>
            <a:endParaRPr lang="es-CO"/>
          </a:p>
        </p:txBody>
      </p:sp>
      <p:sp>
        <p:nvSpPr>
          <p:cNvPr id="7" name="Marcador de posición de número de diapositiva 6"/>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Marcador de posición de fecha 4"/>
          <p:cNvSpPr>
            <a:spLocks noGrp="1"/>
          </p:cNvSpPr>
          <p:nvPr>
            <p:ph type="dt" sz="half" idx="10"/>
          </p:nvPr>
        </p:nvSpPr>
        <p:spPr/>
        <p:txBody>
          <a:bodyPr/>
          <a:lstStyle/>
          <a:p>
            <a:fld id="{01F77A27-485D-472F-A328-D5328CBCADB8}" type="datetimeFigureOut">
              <a:rPr lang="es-CO" smtClean="0"/>
              <a:t>27/10/2025</a:t>
            </a:fld>
            <a:endParaRPr lang="es-CO"/>
          </a:p>
        </p:txBody>
      </p:sp>
      <p:sp>
        <p:nvSpPr>
          <p:cNvPr id="6" name="Marcador de posición de pie de página 5"/>
          <p:cNvSpPr>
            <a:spLocks noGrp="1"/>
          </p:cNvSpPr>
          <p:nvPr>
            <p:ph type="ftr" sz="quarter" idx="11"/>
          </p:nvPr>
        </p:nvSpPr>
        <p:spPr/>
        <p:txBody>
          <a:bodyPr/>
          <a:lstStyle/>
          <a:p>
            <a:endParaRPr lang="es-CO"/>
          </a:p>
        </p:txBody>
      </p:sp>
      <p:sp>
        <p:nvSpPr>
          <p:cNvPr id="7" name="Marcador de posición de número de diapositiva 6"/>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arcador de posición de fecha 3"/>
          <p:cNvSpPr>
            <a:spLocks noGrp="1"/>
          </p:cNvSpPr>
          <p:nvPr>
            <p:ph type="dt" sz="half" idx="10"/>
          </p:nvPr>
        </p:nvSpPr>
        <p:spPr/>
        <p:txBody>
          <a:bodyPr/>
          <a:lstStyle/>
          <a:p>
            <a:fld id="{01F77A27-485D-472F-A328-D5328CBCADB8}" type="datetimeFigureOut">
              <a:rPr lang="es-CO" smtClean="0"/>
              <a:t>27/10/2025</a:t>
            </a:fld>
            <a:endParaRPr lang="es-CO"/>
          </a:p>
        </p:txBody>
      </p:sp>
      <p:sp>
        <p:nvSpPr>
          <p:cNvPr id="5" name="Marcador de posición de pie de página 4"/>
          <p:cNvSpPr>
            <a:spLocks noGrp="1"/>
          </p:cNvSpPr>
          <p:nvPr>
            <p:ph type="ftr" sz="quarter" idx="11"/>
          </p:nvPr>
        </p:nvSpPr>
        <p:spPr/>
        <p:txBody>
          <a:bodyPr/>
          <a:lstStyle/>
          <a:p>
            <a:endParaRPr lang="es-CO"/>
          </a:p>
        </p:txBody>
      </p:sp>
      <p:sp>
        <p:nvSpPr>
          <p:cNvPr id="6" name="Marcador de posición de número de diapositiva 5"/>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arcador de posición de fecha 3"/>
          <p:cNvSpPr>
            <a:spLocks noGrp="1"/>
          </p:cNvSpPr>
          <p:nvPr>
            <p:ph type="dt" sz="half" idx="10"/>
          </p:nvPr>
        </p:nvSpPr>
        <p:spPr/>
        <p:txBody>
          <a:bodyPr/>
          <a:lstStyle/>
          <a:p>
            <a:fld id="{01F77A27-485D-472F-A328-D5328CBCADB8}" type="datetimeFigureOut">
              <a:rPr lang="es-CO" smtClean="0"/>
              <a:t>27/10/2025</a:t>
            </a:fld>
            <a:endParaRPr lang="es-CO"/>
          </a:p>
        </p:txBody>
      </p:sp>
      <p:sp>
        <p:nvSpPr>
          <p:cNvPr id="5" name="Marcador de posición de pie de página 4"/>
          <p:cNvSpPr>
            <a:spLocks noGrp="1"/>
          </p:cNvSpPr>
          <p:nvPr>
            <p:ph type="ftr" sz="quarter" idx="11"/>
          </p:nvPr>
        </p:nvSpPr>
        <p:spPr/>
        <p:txBody>
          <a:bodyPr/>
          <a:lstStyle/>
          <a:p>
            <a:endParaRPr lang="es-CO"/>
          </a:p>
        </p:txBody>
      </p:sp>
      <p:sp>
        <p:nvSpPr>
          <p:cNvPr id="6" name="Marcador de posición de número de diapositiva 5"/>
          <p:cNvSpPr>
            <a:spLocks noGrp="1"/>
          </p:cNvSpPr>
          <p:nvPr>
            <p:ph type="sldNum" sz="quarter" idx="12"/>
          </p:nvPr>
        </p:nvSpPr>
        <p:spPr/>
        <p:txBody>
          <a:bodyPr/>
          <a:lstStyle/>
          <a:p>
            <a:fld id="{FBF05E72-512D-4367-9D66-5D27C59A4B95}" type="slidenum">
              <a:rPr lang="es-CO" smtClean="0"/>
              <a:t>‹Nº›</a:t>
            </a:fld>
            <a:endParaRPr lang="es-CO"/>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01F77A27-485D-472F-A328-D5328CBCADB8}" type="datetimeFigureOut">
              <a:rPr lang="es-CO" smtClean="0"/>
              <a:t>27/10/2025</a:t>
            </a:fld>
            <a:endParaRPr lang="es-CO"/>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s-CO"/>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FBF05E72-512D-4367-9D66-5D27C59A4B95}" type="slidenum">
              <a:rPr lang="es-CO" smtClean="0"/>
              <a:t>‹Nº›</a:t>
            </a:fld>
            <a:endParaRPr lang="es-C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21.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22.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1292225" y="3058795"/>
            <a:ext cx="9490710" cy="2464435"/>
          </a:xfrm>
        </p:spPr>
        <p:txBody>
          <a:bodyPr>
            <a:normAutofit/>
          </a:bodyPr>
          <a:lstStyle/>
          <a:p>
            <a:pPr marL="0" indent="0" algn="ctr">
              <a:buNone/>
            </a:pPr>
            <a:r>
              <a:rPr lang="es-MX" b="1" dirty="0">
                <a:effectLst>
                  <a:outerShdw blurRad="38100" dist="38100" dir="2700000" algn="tl">
                    <a:srgbClr val="000000">
                      <a:alpha val="43137"/>
                    </a:srgbClr>
                  </a:outerShdw>
                </a:effectLst>
                <a:sym typeface="+mn-ea"/>
              </a:rPr>
              <a:t>MANUAL DE  MANEJO ARCHIVISTICO</a:t>
            </a:r>
            <a:br>
              <a:rPr lang="es-MX" dirty="0">
                <a:effectLst>
                  <a:outerShdw blurRad="38100" dist="38100" dir="2700000" algn="tl">
                    <a:srgbClr val="000000">
                      <a:alpha val="43137"/>
                    </a:srgbClr>
                  </a:outerShdw>
                </a:effectLst>
                <a:sym typeface="+mn-ea"/>
              </a:rPr>
            </a:br>
            <a:r>
              <a:rPr lang="es-MX" dirty="0">
                <a:sym typeface="+mn-ea"/>
              </a:rPr>
              <a:t>  DEPENDENCIA DE SECRETARIA</a:t>
            </a:r>
            <a:br>
              <a:rPr lang="es-MX" dirty="0">
                <a:sym typeface="+mn-ea"/>
              </a:rPr>
            </a:br>
            <a:br>
              <a:rPr lang="es-MX" sz="2400" dirty="0">
                <a:sym typeface="+mn-ea"/>
              </a:rPr>
            </a:br>
            <a:r>
              <a:rPr lang="es-MX" sz="2400" dirty="0">
                <a:sym typeface="+mn-ea"/>
              </a:rPr>
              <a:t>INSTITUCIÓN EDUCATIVA TÉCNICA ANTONIO RICAURTE</a:t>
            </a:r>
            <a:endParaRPr lang="es-CO" dirty="0"/>
          </a:p>
          <a:p>
            <a:pPr marL="0" indent="0" algn="ctr">
              <a:buNone/>
            </a:pPr>
            <a:endParaRPr lang="es-CO" dirty="0"/>
          </a:p>
        </p:txBody>
      </p:sp>
      <p:pic>
        <p:nvPicPr>
          <p:cNvPr id="3" name="Imagen 2" descr="IETAR_Escudo-removebg-preview"/>
          <p:cNvPicPr>
            <a:picLocks noChangeAspect="1"/>
          </p:cNvPicPr>
          <p:nvPr/>
        </p:nvPicPr>
        <p:blipFill>
          <a:blip r:embed="rId2"/>
          <a:stretch>
            <a:fillRect/>
          </a:stretch>
        </p:blipFill>
        <p:spPr>
          <a:xfrm>
            <a:off x="0" y="109220"/>
            <a:ext cx="1758950" cy="1590675"/>
          </a:xfrm>
          <a:prstGeom prst="rect">
            <a:avLst/>
          </a:prstGeom>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40864" y="562018"/>
            <a:ext cx="6933138" cy="569626"/>
          </a:xfrm>
        </p:spPr>
        <p:txBody>
          <a:bodyPr/>
          <a:lstStyle/>
          <a:p>
            <a:pPr algn="ctr"/>
            <a:r>
              <a:rPr lang="es-CO" b="1" dirty="0">
                <a:effectLst>
                  <a:outerShdw blurRad="38100" dist="38100" dir="2700000" algn="tl">
                    <a:srgbClr val="000000">
                      <a:alpha val="43137"/>
                    </a:srgbClr>
                  </a:outerShdw>
                </a:effectLst>
              </a:rPr>
              <a:t>ÍNDICE</a:t>
            </a:r>
          </a:p>
        </p:txBody>
      </p:sp>
      <p:pic>
        <p:nvPicPr>
          <p:cNvPr id="4" name="Imagen 3"/>
          <p:cNvPicPr>
            <a:picLocks noChangeAspect="1"/>
          </p:cNvPicPr>
          <p:nvPr/>
        </p:nvPicPr>
        <p:blipFill>
          <a:blip r:embed="rId2" cstate="print">
            <a:extLst>
              <a:ext uri="{BEBA8EAE-BF5A-486C-A8C5-ECC9F3942E4B}">
                <a14:imgProps xmlns:a14="http://schemas.microsoft.com/office/drawing/2010/main">
                  <a14:imgLayer r:embed="rId3">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sp>
        <p:nvSpPr>
          <p:cNvPr id="7" name="Cuadro de texto 6"/>
          <p:cNvSpPr txBox="1"/>
          <p:nvPr/>
        </p:nvSpPr>
        <p:spPr>
          <a:xfrm>
            <a:off x="3048000" y="2790190"/>
            <a:ext cx="6096000" cy="2676525"/>
          </a:xfrm>
          <a:prstGeom prst="rect">
            <a:avLst/>
          </a:prstGeom>
          <a:noFill/>
        </p:spPr>
        <p:txBody>
          <a:bodyPr wrap="square" rtlCol="0" anchor="t">
            <a:spAutoFit/>
          </a:bodyPr>
          <a:lstStyle/>
          <a:p>
            <a:pPr marL="0" indent="0">
              <a:buNone/>
            </a:pPr>
            <a:r>
              <a:rPr lang="es-CO" sz="2800" dirty="0">
                <a:sym typeface="+mn-ea"/>
              </a:rPr>
              <a:t>1. Introducción.</a:t>
            </a:r>
            <a:endParaRPr lang="es-CO" sz="2800" dirty="0"/>
          </a:p>
          <a:p>
            <a:pPr marL="0" indent="0">
              <a:buNone/>
            </a:pPr>
            <a:r>
              <a:rPr lang="es-CO" sz="2800" dirty="0">
                <a:sym typeface="+mn-ea"/>
              </a:rPr>
              <a:t>2. Misión</a:t>
            </a:r>
            <a:endParaRPr lang="es-CO" sz="2800" dirty="0"/>
          </a:p>
          <a:p>
            <a:pPr marL="0" indent="0">
              <a:buNone/>
            </a:pPr>
            <a:r>
              <a:rPr lang="es-CO" sz="2800" dirty="0">
                <a:sym typeface="+mn-ea"/>
              </a:rPr>
              <a:t>3. Visión</a:t>
            </a:r>
            <a:endParaRPr lang="es-CO" sz="2800" dirty="0"/>
          </a:p>
          <a:p>
            <a:pPr marL="0" indent="0">
              <a:buNone/>
            </a:pPr>
            <a:r>
              <a:rPr lang="es-CO" sz="2800" dirty="0">
                <a:sym typeface="+mn-ea"/>
              </a:rPr>
              <a:t>4. Objetivo</a:t>
            </a:r>
            <a:endParaRPr lang="es-CO" sz="2800" dirty="0"/>
          </a:p>
          <a:p>
            <a:pPr marL="0" indent="0">
              <a:buNone/>
            </a:pPr>
            <a:r>
              <a:rPr lang="es-CO" sz="2800" dirty="0">
                <a:sym typeface="+mn-ea"/>
              </a:rPr>
              <a:t>5. Objetivos específicos</a:t>
            </a:r>
            <a:endParaRPr lang="es-CO" sz="2800" dirty="0"/>
          </a:p>
          <a:p>
            <a:pPr marL="0" indent="0">
              <a:buNone/>
            </a:pPr>
            <a:r>
              <a:rPr lang="es-CO" sz="2800" dirty="0">
                <a:sym typeface="+mn-ea"/>
              </a:rPr>
              <a:t>6. Alcance del manual de archivos</a:t>
            </a:r>
            <a:endParaRPr lang="es-CO" altLang="en-US" sz="2800" dirty="0">
              <a:sym typeface="+mn-ea"/>
            </a:endParaRPr>
          </a:p>
        </p:txBody>
      </p:sp>
      <p:pic>
        <p:nvPicPr>
          <p:cNvPr id="8" name="Imagen 7" descr="IETAR_Escudo-removebg-preview"/>
          <p:cNvPicPr>
            <a:picLocks noChangeAspect="1"/>
          </p:cNvPicPr>
          <p:nvPr/>
        </p:nvPicPr>
        <p:blipFill>
          <a:blip r:embed="rId4"/>
          <a:stretch>
            <a:fillRect/>
          </a:stretch>
        </p:blipFill>
        <p:spPr>
          <a:xfrm>
            <a:off x="0" y="109220"/>
            <a:ext cx="1758950" cy="15906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98014" y="719498"/>
            <a:ext cx="6933138" cy="569626"/>
          </a:xfrm>
        </p:spPr>
        <p:txBody>
          <a:bodyPr/>
          <a:lstStyle/>
          <a:p>
            <a:pPr algn="ctr"/>
            <a:r>
              <a:rPr lang="es-CO" b="1" dirty="0">
                <a:effectLst>
                  <a:outerShdw blurRad="38100" dist="38100" dir="2700000" algn="tl">
                    <a:srgbClr val="000000">
                      <a:alpha val="43137"/>
                    </a:srgbClr>
                  </a:outerShdw>
                </a:effectLst>
              </a:rPr>
              <a:t>ÍNDICE</a:t>
            </a:r>
          </a:p>
        </p:txBody>
      </p:sp>
      <p:pic>
        <p:nvPicPr>
          <p:cNvPr id="6" name="Imagen 5"/>
          <p:cNvPicPr>
            <a:picLocks noChangeAspect="1"/>
          </p:cNvPicPr>
          <p:nvPr/>
        </p:nvPicPr>
        <p:blipFill>
          <a:blip r:embed="rId2" cstate="print">
            <a:extLst>
              <a:ext uri="{BEBA8EAE-BF5A-486C-A8C5-ECC9F3942E4B}">
                <a14:imgProps xmlns:a14="http://schemas.microsoft.com/office/drawing/2010/main">
                  <a14:imgLayer r:embed="rId3">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sp>
        <p:nvSpPr>
          <p:cNvPr id="3" name="Cuadro de texto 2"/>
          <p:cNvSpPr txBox="1"/>
          <p:nvPr/>
        </p:nvSpPr>
        <p:spPr>
          <a:xfrm>
            <a:off x="3048000" y="2136775"/>
            <a:ext cx="6096000" cy="3970318"/>
          </a:xfrm>
          <a:prstGeom prst="rect">
            <a:avLst/>
          </a:prstGeom>
          <a:noFill/>
        </p:spPr>
        <p:txBody>
          <a:bodyPr wrap="square" rtlCol="0" anchor="t">
            <a:spAutoFit/>
          </a:bodyPr>
          <a:lstStyle/>
          <a:p>
            <a:pPr marL="0" indent="0">
              <a:buNone/>
            </a:pPr>
            <a:r>
              <a:rPr lang="es-CO" sz="2800" dirty="0">
                <a:sym typeface="+mn-ea"/>
              </a:rPr>
              <a:t>7. Marco normativo</a:t>
            </a:r>
            <a:endParaRPr lang="es-CO" sz="2800" dirty="0"/>
          </a:p>
          <a:p>
            <a:pPr marL="0" indent="0">
              <a:buNone/>
            </a:pPr>
            <a:r>
              <a:rPr lang="es-CO" sz="2800" dirty="0">
                <a:sym typeface="+mn-ea"/>
              </a:rPr>
              <a:t>8. Diagnostico del archivo</a:t>
            </a:r>
            <a:endParaRPr lang="es-CO" sz="2800" dirty="0"/>
          </a:p>
          <a:p>
            <a:pPr marL="0" indent="0">
              <a:buNone/>
            </a:pPr>
            <a:r>
              <a:rPr lang="es-CO" sz="2800" dirty="0">
                <a:sym typeface="+mn-ea"/>
              </a:rPr>
              <a:t>9. Orden de los documentos</a:t>
            </a:r>
            <a:endParaRPr lang="es-CO" sz="2800" dirty="0"/>
          </a:p>
          <a:p>
            <a:pPr marL="0" indent="0">
              <a:buNone/>
            </a:pPr>
            <a:r>
              <a:rPr lang="es-CO" sz="2800" dirty="0">
                <a:sym typeface="+mn-ea"/>
              </a:rPr>
              <a:t>10. Ejemplo</a:t>
            </a:r>
          </a:p>
          <a:p>
            <a:pPr marL="0" indent="0">
              <a:buNone/>
            </a:pPr>
            <a:r>
              <a:rPr lang="es-CO" sz="2800" dirty="0">
                <a:sym typeface="+mn-ea"/>
              </a:rPr>
              <a:t>11. Estructura</a:t>
            </a:r>
            <a:endParaRPr lang="es-CO" sz="2800" dirty="0"/>
          </a:p>
          <a:p>
            <a:pPr marL="0" indent="0">
              <a:buNone/>
            </a:pPr>
            <a:r>
              <a:rPr lang="es-CO" sz="2800" dirty="0">
                <a:sym typeface="+mn-ea"/>
              </a:rPr>
              <a:t>12. Herramientas del archivo</a:t>
            </a:r>
            <a:endParaRPr lang="es-CO" sz="2800" dirty="0"/>
          </a:p>
          <a:p>
            <a:pPr marL="0" indent="0">
              <a:buNone/>
            </a:pPr>
            <a:r>
              <a:rPr lang="es-CO" sz="2800" dirty="0">
                <a:sym typeface="+mn-ea"/>
              </a:rPr>
              <a:t>13. Conservación de los documentos</a:t>
            </a:r>
            <a:endParaRPr lang="es-CO" sz="2800" dirty="0"/>
          </a:p>
          <a:p>
            <a:pPr marL="0" indent="0">
              <a:buNone/>
            </a:pPr>
            <a:r>
              <a:rPr lang="es-CO" sz="2800" dirty="0">
                <a:sym typeface="+mn-ea"/>
              </a:rPr>
              <a:t>14. Responsabilidades</a:t>
            </a:r>
            <a:endParaRPr lang="es-CO" sz="2800" dirty="0"/>
          </a:p>
          <a:p>
            <a:pPr marL="0" indent="0">
              <a:buNone/>
            </a:pPr>
            <a:r>
              <a:rPr lang="es-CO" sz="2800" dirty="0">
                <a:sym typeface="+mn-ea"/>
              </a:rPr>
              <a:t>15. Recomendación</a:t>
            </a:r>
            <a:endParaRPr lang="es-CO" altLang="en-US" sz="2800" dirty="0">
              <a:sym typeface="+mn-ea"/>
            </a:endParaRPr>
          </a:p>
        </p:txBody>
      </p:sp>
      <p:pic>
        <p:nvPicPr>
          <p:cNvPr id="7" name="Imagen 6" descr="IETAR_Escudo-removebg-preview"/>
          <p:cNvPicPr>
            <a:picLocks noChangeAspect="1"/>
          </p:cNvPicPr>
          <p:nvPr/>
        </p:nvPicPr>
        <p:blipFill>
          <a:blip r:embed="rId4"/>
          <a:stretch>
            <a:fillRect/>
          </a:stretch>
        </p:blipFill>
        <p:spPr>
          <a:xfrm>
            <a:off x="0" y="109220"/>
            <a:ext cx="1758950" cy="15906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49270" y="292100"/>
            <a:ext cx="5527675" cy="1541145"/>
          </a:xfrm>
        </p:spPr>
        <p:txBody>
          <a:bodyPr>
            <a:normAutofit/>
          </a:bodyPr>
          <a:lstStyle/>
          <a:p>
            <a:pPr algn="ctr"/>
            <a:r>
              <a:rPr lang="es-MX" b="1" dirty="0">
                <a:effectLst>
                  <a:outerShdw blurRad="38100" dist="38100" dir="2700000" algn="tl">
                    <a:srgbClr val="000000">
                      <a:alpha val="43137"/>
                    </a:srgbClr>
                  </a:outerShdw>
                </a:effectLst>
              </a:rPr>
              <a:t>1. INTRODUCCIÓN</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749300" y="2078355"/>
            <a:ext cx="8408670" cy="5958205"/>
          </a:xfrm>
        </p:spPr>
        <p:txBody>
          <a:bodyPr>
            <a:noAutofit/>
          </a:bodyPr>
          <a:lstStyle/>
          <a:p>
            <a:pPr marL="0" indent="0" algn="just">
              <a:buNone/>
            </a:pPr>
            <a:r>
              <a:rPr lang="es-MX" sz="2400" dirty="0"/>
              <a:t>Este documento tiene como finalidad orientar el manejo adecuado del archivo en la secretaria de la institución, promoviendo la organización, conservación y disposición correcta de los documentos que se gestionan diariamente. A través de herramientas practicas y normas archivísticas, se busca garantizar una administración eficiente, facilitar el acceso a la información, proteger los documentos de valor institucional y fortalecer el servicio que se brinda a la comunidad educativa.</a:t>
            </a:r>
            <a:endParaRPr lang="es-CO" sz="2400" dirty="0"/>
          </a:p>
        </p:txBody>
      </p:sp>
      <p:pic>
        <p:nvPicPr>
          <p:cNvPr id="1026" name="Picture 2" descr="Manual Documento Información - Imagen gratis en Pixab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469144">
            <a:off x="9423190" y="3706738"/>
            <a:ext cx="2048419" cy="198195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7" name="Imagen 6"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952710"/>
            <a:ext cx="12192000" cy="505885"/>
          </a:xfrm>
        </p:spPr>
        <p:txBody>
          <a:bodyPr>
            <a:normAutofit fontScale="90000"/>
          </a:bodyPr>
          <a:lstStyle/>
          <a:p>
            <a:pPr algn="ctr"/>
            <a:r>
              <a:rPr lang="es-MX" b="1" dirty="0">
                <a:effectLst>
                  <a:outerShdw blurRad="38100" dist="38100" dir="2700000" algn="tl">
                    <a:srgbClr val="000000">
                      <a:alpha val="43137"/>
                    </a:srgbClr>
                  </a:outerShdw>
                </a:effectLst>
              </a:rPr>
              <a:t>2</a:t>
            </a:r>
            <a:r>
              <a:rPr lang="es-MX" sz="4000" b="1" dirty="0">
                <a:effectLst>
                  <a:outerShdw blurRad="38100" dist="38100" dir="2700000" algn="tl">
                    <a:srgbClr val="000000">
                      <a:alpha val="43137"/>
                    </a:srgbClr>
                  </a:outerShdw>
                </a:effectLst>
              </a:rPr>
              <a:t>. MISIÓN:</a:t>
            </a:r>
            <a:br>
              <a:rPr lang="es-MX" dirty="0"/>
            </a:br>
            <a:endParaRPr lang="es-CO" dirty="0"/>
          </a:p>
        </p:txBody>
      </p:sp>
      <p:sp>
        <p:nvSpPr>
          <p:cNvPr id="3" name="Marcador de contenido 2"/>
          <p:cNvSpPr>
            <a:spLocks noGrp="1"/>
          </p:cNvSpPr>
          <p:nvPr>
            <p:ph idx="1"/>
          </p:nvPr>
        </p:nvSpPr>
        <p:spPr>
          <a:xfrm>
            <a:off x="3516923" y="2173833"/>
            <a:ext cx="8018584" cy="4114425"/>
          </a:xfrm>
        </p:spPr>
        <p:txBody>
          <a:bodyPr>
            <a:noAutofit/>
          </a:bodyPr>
          <a:lstStyle/>
          <a:p>
            <a:pPr marL="0" indent="0" algn="just">
              <a:buNone/>
            </a:pPr>
            <a:r>
              <a:rPr lang="es-MX" sz="2400" dirty="0"/>
              <a:t>La Institución Educativa Técnica “ANTONIO RICAURTE” de Santana - Boyacá forma integralmente a los niños, niñas, jóvenes y adultos, a través de la prestación del servicio educativo de calidad, en los niveles de </a:t>
            </a:r>
            <a:r>
              <a:rPr lang="es-MX" sz="2000" dirty="0"/>
              <a:t>Preescolar</a:t>
            </a:r>
            <a:r>
              <a:rPr lang="es-MX" sz="2400" dirty="0"/>
              <a:t> (transición), Básica y Media Técnica, con ambientes escolares agradables e inclusivos, de acuerdo con las necesidades y expectativas de la comunidad educativa.</a:t>
            </a:r>
            <a:endParaRPr lang="es-CO" sz="2400" dirty="0"/>
          </a:p>
        </p:txBody>
      </p:sp>
      <p:pic>
        <p:nvPicPr>
          <p:cNvPr id="5" name="Imagen 4"/>
          <p:cNvPicPr>
            <a:picLocks noChangeAspect="1"/>
          </p:cNvPicPr>
          <p:nvPr/>
        </p:nvPicPr>
        <p:blipFill>
          <a:blip r:embed="rId2" cstate="print">
            <a:extLst>
              <a:ext uri="{BEBA8EAE-BF5A-486C-A8C5-ECC9F3942E4B}">
                <a14:imgProps xmlns:a14="http://schemas.microsoft.com/office/drawing/2010/main">
                  <a14:imgLayer r:embed="rId3">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7" name="Imagen 6" descr="IETAR_Escudo-removebg-preview"/>
          <p:cNvPicPr>
            <a:picLocks noChangeAspect="1"/>
          </p:cNvPicPr>
          <p:nvPr/>
        </p:nvPicPr>
        <p:blipFill>
          <a:blip r:embed="rId4"/>
          <a:stretch>
            <a:fillRect/>
          </a:stretch>
        </p:blipFill>
        <p:spPr>
          <a:xfrm>
            <a:off x="0" y="109220"/>
            <a:ext cx="1758950" cy="1590675"/>
          </a:xfrm>
          <a:prstGeom prst="rect">
            <a:avLst/>
          </a:prstGeom>
        </p:spPr>
      </p:pic>
      <p:pic>
        <p:nvPicPr>
          <p:cNvPr id="6" name="Imagen 5" descr="Una caricatura de una persona&#10;&#10;El contenido generado por IA puede ser incorrecto.">
            <a:extLst>
              <a:ext uri="{FF2B5EF4-FFF2-40B4-BE49-F238E27FC236}">
                <a16:creationId xmlns:a16="http://schemas.microsoft.com/office/drawing/2014/main" id="{9FDE59F2-C2F9-EE06-D0C3-0E4D96F081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607" y="3567112"/>
            <a:ext cx="2324100" cy="21621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99870" y="590550"/>
            <a:ext cx="9306560" cy="635000"/>
          </a:xfrm>
        </p:spPr>
        <p:txBody>
          <a:bodyPr>
            <a:normAutofit fontScale="90000"/>
          </a:bodyPr>
          <a:lstStyle/>
          <a:p>
            <a:pPr algn="ctr"/>
            <a:r>
              <a:rPr lang="es-MX" sz="4000" b="1" dirty="0">
                <a:effectLst>
                  <a:outerShdw blurRad="38100" dist="38100" dir="2700000" algn="tl">
                    <a:srgbClr val="000000">
                      <a:alpha val="43137"/>
                    </a:srgbClr>
                  </a:outerShdw>
                </a:effectLst>
              </a:rPr>
              <a:t> 3</a:t>
            </a:r>
            <a:r>
              <a:rPr lang="es-MX" sz="4000" dirty="0">
                <a:effectLst>
                  <a:outerShdw blurRad="38100" dist="38100" dir="2700000" algn="tl">
                    <a:srgbClr val="000000">
                      <a:alpha val="43137"/>
                    </a:srgbClr>
                  </a:outerShdw>
                </a:effectLst>
              </a:rPr>
              <a:t>. </a:t>
            </a:r>
            <a:r>
              <a:rPr lang="es-MX" sz="4000" b="1" dirty="0">
                <a:effectLst>
                  <a:outerShdw blurRad="38100" dist="38100" dir="2700000" algn="tl">
                    <a:srgbClr val="000000">
                      <a:alpha val="43137"/>
                    </a:srgbClr>
                  </a:outerShdw>
                </a:effectLst>
              </a:rPr>
              <a:t>VISIÓN</a:t>
            </a:r>
            <a:endParaRPr lang="es-CO" sz="4000"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479425" y="2465705"/>
            <a:ext cx="8061960" cy="4027170"/>
          </a:xfrm>
        </p:spPr>
        <p:txBody>
          <a:bodyPr>
            <a:noAutofit/>
          </a:bodyPr>
          <a:lstStyle/>
          <a:p>
            <a:pPr marL="0" indent="0" algn="just">
              <a:buNone/>
            </a:pPr>
            <a:r>
              <a:rPr lang="es-MX" sz="2400" dirty="0"/>
              <a:t>Al finalizar el año 2030, la Institución Educativa Técnica “Antonio Ricaurte” de Santana Boyacá, mejorará su posicionamiento académico (de acuerdo con las Pruebas Saber), a nivel departamental y ofrecerá una educación integral que a través de los procesos productivos y comerciales fortalezca el desarrollo socioeconómico a nivel local, regional y nacional.</a:t>
            </a:r>
            <a:endParaRPr lang="es-CO" sz="2400" dirty="0"/>
          </a:p>
        </p:txBody>
      </p:sp>
      <p:pic>
        <p:nvPicPr>
          <p:cNvPr id="1026" name="Picture 2" descr="IDESE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8108" y="3833735"/>
            <a:ext cx="2796803" cy="2137683"/>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7" name="Imagen 6"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5265" y="609600"/>
            <a:ext cx="9422130" cy="748030"/>
          </a:xfrm>
        </p:spPr>
        <p:txBody>
          <a:bodyPr/>
          <a:lstStyle/>
          <a:p>
            <a:pPr algn="ctr"/>
            <a:r>
              <a:rPr lang="es-MX" b="1" dirty="0">
                <a:effectLst>
                  <a:outerShdw blurRad="38100" dist="38100" dir="2700000" algn="tl">
                    <a:srgbClr val="000000">
                      <a:alpha val="43137"/>
                    </a:srgbClr>
                  </a:outerShdw>
                </a:effectLst>
              </a:rPr>
              <a:t>4. OBJETIVO GENERAL:</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3566160" y="2822575"/>
            <a:ext cx="8145145" cy="4035425"/>
          </a:xfrm>
        </p:spPr>
        <p:txBody>
          <a:bodyPr>
            <a:noAutofit/>
          </a:bodyPr>
          <a:lstStyle/>
          <a:p>
            <a:pPr marL="0" indent="0" algn="just">
              <a:buNone/>
            </a:pPr>
            <a:r>
              <a:rPr lang="es-MX" sz="2400" dirty="0"/>
              <a:t>Diseñar  una herramienta para el trámite de documentos  de manera  eficiente, organizada y estandarizada en la Secretaria de la institución, que permita mejorar el acceso a la información, optimizar los procesos administrativos y garantizar la conservación adecuada de los documentos institucionales.</a:t>
            </a:r>
            <a:endParaRPr lang="es-CO" sz="2400" dirty="0"/>
          </a:p>
        </p:txBody>
      </p:sp>
      <p:pic>
        <p:nvPicPr>
          <p:cNvPr id="1028" name="Picture 4" descr="Imágenes de Objetivo - Descarga gratuita en Freep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520" y="3585125"/>
            <a:ext cx="2563983" cy="218752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7" name="Imagen 6"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86840" y="893445"/>
            <a:ext cx="9520555" cy="755015"/>
          </a:xfrm>
        </p:spPr>
        <p:txBody>
          <a:bodyPr>
            <a:normAutofit/>
          </a:bodyPr>
          <a:lstStyle/>
          <a:p>
            <a:pPr algn="ctr"/>
            <a:r>
              <a:rPr lang="es-MX" b="1" dirty="0">
                <a:effectLst>
                  <a:outerShdw blurRad="38100" dist="38100" dir="2700000" algn="tl">
                    <a:srgbClr val="000000">
                      <a:alpha val="43137"/>
                    </a:srgbClr>
                  </a:outerShdw>
                </a:effectLst>
              </a:rPr>
              <a:t>5. OBJETIVOS ESPECÍFICOS:</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387475" y="1867535"/>
            <a:ext cx="9519285" cy="2942590"/>
          </a:xfrm>
        </p:spPr>
        <p:txBody>
          <a:bodyPr>
            <a:normAutofit/>
          </a:bodyPr>
          <a:lstStyle/>
          <a:p>
            <a:pPr algn="just"/>
            <a:r>
              <a:rPr lang="es-MX" sz="2400" dirty="0"/>
              <a:t>Mejorar la forma en que se reciben, gestionan y registran los documentos en la secretaria.</a:t>
            </a:r>
          </a:p>
          <a:p>
            <a:pPr algn="just"/>
            <a:r>
              <a:rPr lang="es-MX" sz="2400" dirty="0"/>
              <a:t>Organizar de manera eficiente el archivo físico y digital de la dependencia.</a:t>
            </a:r>
          </a:p>
          <a:p>
            <a:pPr algn="just"/>
            <a:r>
              <a:rPr lang="es-MX" sz="2400" dirty="0"/>
              <a:t>Orientar al personal en la correcta conservación y disposición final de los documentos.</a:t>
            </a:r>
            <a:endParaRPr lang="es-CO" sz="2400" dirty="0"/>
          </a:p>
        </p:txBody>
      </p:sp>
      <p:pic>
        <p:nvPicPr>
          <p:cNvPr id="3076" name="Picture 4" descr="Objetivo general - Qué es, función, características y ejempl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305" y="4990465"/>
            <a:ext cx="3010535" cy="1730375"/>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7" name="Imagen 6"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58315" y="462280"/>
            <a:ext cx="9020175" cy="1491615"/>
          </a:xfrm>
        </p:spPr>
        <p:txBody>
          <a:bodyPr>
            <a:normAutofit/>
          </a:bodyPr>
          <a:lstStyle/>
          <a:p>
            <a:pPr algn="ctr"/>
            <a:r>
              <a:rPr lang="es-MX" b="1" dirty="0">
                <a:effectLst>
                  <a:outerShdw blurRad="38100" dist="38100" dir="2700000" algn="tl">
                    <a:srgbClr val="000000">
                      <a:alpha val="43137"/>
                    </a:srgbClr>
                  </a:outerShdw>
                </a:effectLst>
              </a:rPr>
              <a:t>6. ALCANCE DEL  MANUAL DE ARCHIVO:</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114425" y="2276475"/>
            <a:ext cx="7262495" cy="4361815"/>
          </a:xfrm>
        </p:spPr>
        <p:txBody>
          <a:bodyPr>
            <a:normAutofit/>
          </a:bodyPr>
          <a:lstStyle/>
          <a:p>
            <a:pPr algn="just">
              <a:buFont typeface="Wingdings" panose="05000000000000000000" pitchFamily="2" charset="2"/>
              <a:buChar char="q"/>
            </a:pPr>
            <a:r>
              <a:rPr lang="es-MX" sz="2400" b="1" dirty="0"/>
              <a:t>¿A quien va dirigido?</a:t>
            </a:r>
          </a:p>
          <a:p>
            <a:pPr algn="just">
              <a:buFont typeface="Wingdings" panose="05000000000000000000" pitchFamily="2" charset="2"/>
              <a:buChar char="ü"/>
            </a:pPr>
            <a:r>
              <a:rPr lang="es-MX" sz="2400" dirty="0"/>
              <a:t>Personal de secretaria</a:t>
            </a:r>
          </a:p>
          <a:p>
            <a:pPr algn="just">
              <a:buFont typeface="Wingdings" panose="05000000000000000000" pitchFamily="2" charset="2"/>
              <a:buChar char="ü"/>
            </a:pPr>
            <a:r>
              <a:rPr lang="es-MX" sz="2400" dirty="0"/>
              <a:t>Auxiliares administrativos</a:t>
            </a:r>
          </a:p>
          <a:p>
            <a:pPr algn="just">
              <a:buFont typeface="Wingdings" panose="05000000000000000000" pitchFamily="2" charset="2"/>
              <a:buChar char="ü"/>
            </a:pPr>
            <a:r>
              <a:rPr lang="es-MX" sz="2400" dirty="0"/>
              <a:t>Responsables del archivo institucional</a:t>
            </a:r>
          </a:p>
          <a:p>
            <a:pPr algn="just">
              <a:buFont typeface="Wingdings" panose="05000000000000000000" pitchFamily="2" charset="2"/>
              <a:buChar char="q"/>
            </a:pPr>
            <a:r>
              <a:rPr lang="es-MX" sz="2400" b="1" dirty="0"/>
              <a:t>¿Dónde se aplica?</a:t>
            </a:r>
          </a:p>
          <a:p>
            <a:pPr algn="just">
              <a:buFont typeface="Wingdings" panose="05000000000000000000" pitchFamily="2" charset="2"/>
              <a:buChar char="ü"/>
            </a:pPr>
            <a:r>
              <a:rPr lang="es-MX" sz="2400" dirty="0"/>
              <a:t>En la dependencia de secretaria de la Institución Educativa</a:t>
            </a:r>
          </a:p>
          <a:p>
            <a:pPr algn="just">
              <a:buFont typeface="Wingdings" panose="05000000000000000000" pitchFamily="2" charset="2"/>
              <a:buChar char="ü"/>
            </a:pPr>
            <a:r>
              <a:rPr lang="es-MX" sz="2400" dirty="0"/>
              <a:t>Aplica al archivo físico y digital</a:t>
            </a:r>
          </a:p>
          <a:p>
            <a:pPr algn="just">
              <a:buFont typeface="Wingdings" panose="05000000000000000000" pitchFamily="2" charset="2"/>
              <a:buChar char="ü"/>
            </a:pPr>
            <a:endParaRPr lang="es-MX" sz="2800" dirty="0"/>
          </a:p>
          <a:p>
            <a:pPr marL="0" indent="0" algn="just">
              <a:buNone/>
            </a:pPr>
            <a:endParaRPr lang="es-MX" sz="2800" dirty="0"/>
          </a:p>
          <a:p>
            <a:pPr marL="0" indent="0" algn="just">
              <a:buNone/>
            </a:pPr>
            <a:endParaRPr lang="es-MX" sz="2800" dirty="0"/>
          </a:p>
          <a:p>
            <a:pPr marL="0" indent="0">
              <a:buNone/>
            </a:pPr>
            <a:endParaRPr lang="es-MX" sz="2800" dirty="0"/>
          </a:p>
        </p:txBody>
      </p:sp>
      <p:pic>
        <p:nvPicPr>
          <p:cNvPr id="6" name="Imagen 5"/>
          <p:cNvPicPr>
            <a:picLocks noChangeAspect="1"/>
          </p:cNvPicPr>
          <p:nvPr/>
        </p:nvPicPr>
        <p:blipFill>
          <a:blip r:embed="rId2"/>
          <a:stretch>
            <a:fillRect/>
          </a:stretch>
        </p:blipFill>
        <p:spPr>
          <a:xfrm>
            <a:off x="9111448" y="3776332"/>
            <a:ext cx="2449870" cy="2642189"/>
          </a:xfrm>
          <a:prstGeom prst="rect">
            <a:avLst/>
          </a:prstGeom>
        </p:spPr>
      </p:pic>
      <p:pic>
        <p:nvPicPr>
          <p:cNvPr id="5" name="Imagen 4"/>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8" name="Imagen 7"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969510" y="2454910"/>
            <a:ext cx="6433820" cy="3586480"/>
          </a:xfrm>
        </p:spPr>
        <p:txBody>
          <a:bodyPr/>
          <a:lstStyle/>
          <a:p>
            <a:pPr algn="just">
              <a:buFont typeface="Wingdings" panose="05000000000000000000" pitchFamily="2" charset="2"/>
              <a:buChar char="q"/>
            </a:pPr>
            <a:r>
              <a:rPr lang="es-MX" sz="2400" b="1" dirty="0"/>
              <a:t>¿Qué procesos cubre?</a:t>
            </a:r>
          </a:p>
          <a:p>
            <a:pPr algn="just">
              <a:buFont typeface="Wingdings" panose="05000000000000000000" pitchFamily="2" charset="2"/>
              <a:buChar char="ü"/>
            </a:pPr>
            <a:r>
              <a:rPr lang="es-MX" sz="2400" dirty="0"/>
              <a:t>Recepción de documentos</a:t>
            </a:r>
          </a:p>
          <a:p>
            <a:pPr algn="just">
              <a:buFont typeface="Wingdings" panose="05000000000000000000" pitchFamily="2" charset="2"/>
              <a:buChar char="ü"/>
            </a:pPr>
            <a:r>
              <a:rPr lang="es-MX" sz="2400" dirty="0"/>
              <a:t>Organización y clasificación</a:t>
            </a:r>
          </a:p>
          <a:p>
            <a:pPr algn="just">
              <a:buFont typeface="Wingdings" panose="05000000000000000000" pitchFamily="2" charset="2"/>
              <a:buChar char="ü"/>
            </a:pPr>
            <a:r>
              <a:rPr lang="es-MX" sz="2400" dirty="0"/>
              <a:t>Conservación y consulta</a:t>
            </a:r>
          </a:p>
          <a:p>
            <a:pPr algn="just">
              <a:buFont typeface="Wingdings" panose="05000000000000000000" pitchFamily="2" charset="2"/>
              <a:buChar char="ü"/>
            </a:pPr>
            <a:r>
              <a:rPr lang="es-MX" sz="2400" dirty="0"/>
              <a:t>Disposición final</a:t>
            </a:r>
          </a:p>
          <a:p>
            <a:pPr algn="just">
              <a:buFont typeface="Wingdings" panose="05000000000000000000" pitchFamily="2" charset="2"/>
              <a:buChar char="q"/>
            </a:pPr>
            <a:r>
              <a:rPr lang="es-MX" sz="2400" b="1" dirty="0"/>
              <a:t>¿Qué tipo de documentos?</a:t>
            </a:r>
          </a:p>
          <a:p>
            <a:pPr algn="just">
              <a:buFont typeface="Wingdings" panose="05000000000000000000" pitchFamily="2" charset="2"/>
              <a:buChar char="ü"/>
            </a:pPr>
            <a:r>
              <a:rPr lang="es-CO" sz="2400" dirty="0"/>
              <a:t>Cartas, actas, oficios, solicitudes,</a:t>
            </a:r>
          </a:p>
          <a:p>
            <a:pPr marL="0" indent="0" algn="just">
              <a:buNone/>
            </a:pPr>
            <a:r>
              <a:rPr lang="es-CO" sz="2400" dirty="0"/>
              <a:t> constancias, circulares, entre otros.</a:t>
            </a:r>
          </a:p>
          <a:p>
            <a:pPr>
              <a:buFont typeface="Wingdings" panose="05000000000000000000" pitchFamily="2" charset="2"/>
              <a:buChar char="q"/>
            </a:pPr>
            <a:endParaRPr lang="es-CO" sz="2800" dirty="0"/>
          </a:p>
        </p:txBody>
      </p:sp>
      <p:sp>
        <p:nvSpPr>
          <p:cNvPr id="7" name="Cuadro de texto 6"/>
          <p:cNvSpPr txBox="1"/>
          <p:nvPr/>
        </p:nvSpPr>
        <p:spPr>
          <a:xfrm>
            <a:off x="1686560" y="560070"/>
            <a:ext cx="8596630" cy="1652270"/>
          </a:xfrm>
          <a:prstGeom prst="rect">
            <a:avLst/>
          </a:prstGeom>
          <a:noFill/>
        </p:spPr>
        <p:txBody>
          <a:bodyPr wrap="square" rtlCol="0">
            <a:noAutofit/>
          </a:bodyPr>
          <a:lstStyle/>
          <a:p>
            <a:pPr algn="ctr"/>
            <a:r>
              <a:rPr lang="es-MX" sz="3600" b="1" dirty="0">
                <a:effectLst>
                  <a:outerShdw blurRad="38100" dist="38100" dir="2700000" algn="tl">
                    <a:srgbClr val="000000">
                      <a:alpha val="43137"/>
                    </a:srgbClr>
                  </a:outerShdw>
                </a:effectLst>
                <a:sym typeface="+mn-ea"/>
              </a:rPr>
              <a:t>ALCANCE DEL  MANUAL DE ARCHIVO:</a:t>
            </a:r>
            <a:endParaRPr lang="es-CO" sz="3600" b="1" dirty="0">
              <a:effectLst>
                <a:outerShdw blurRad="38100" dist="38100" dir="2700000" algn="tl">
                  <a:srgbClr val="000000">
                    <a:alpha val="43137"/>
                  </a:srgbClr>
                </a:outerShdw>
              </a:effectLst>
            </a:endParaRPr>
          </a:p>
          <a:p>
            <a:pPr algn="ctr"/>
            <a:endParaRPr lang="es-MX" altLang="en-US" sz="3600" dirty="0"/>
          </a:p>
        </p:txBody>
      </p:sp>
      <p:pic>
        <p:nvPicPr>
          <p:cNvPr id="6" name="Imagen 5"/>
          <p:cNvPicPr>
            <a:picLocks noChangeAspect="1"/>
          </p:cNvPicPr>
          <p:nvPr/>
        </p:nvPicPr>
        <p:blipFill>
          <a:blip r:embed="rId2" cstate="print">
            <a:extLst>
              <a:ext uri="{BEBA8EAE-BF5A-486C-A8C5-ECC9F3942E4B}">
                <a14:imgProps xmlns:a14="http://schemas.microsoft.com/office/drawing/2010/main">
                  <a14:imgLayer r:embed="rId3">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8" name="Imagen 7" descr="IETAR_Escudo-removebg-preview"/>
          <p:cNvPicPr>
            <a:picLocks noChangeAspect="1"/>
          </p:cNvPicPr>
          <p:nvPr/>
        </p:nvPicPr>
        <p:blipFill>
          <a:blip r:embed="rId4"/>
          <a:stretch>
            <a:fillRect/>
          </a:stretch>
        </p:blipFill>
        <p:spPr>
          <a:xfrm>
            <a:off x="0" y="109220"/>
            <a:ext cx="1758950" cy="1590675"/>
          </a:xfrm>
          <a:prstGeom prst="rect">
            <a:avLst/>
          </a:prstGeom>
        </p:spPr>
      </p:pic>
      <p:pic>
        <p:nvPicPr>
          <p:cNvPr id="4" name="Imagen 3" descr="Imagen que contiene juguete&#10;&#10;El contenido generado por IA puede ser incorrecto.">
            <a:extLst>
              <a:ext uri="{FF2B5EF4-FFF2-40B4-BE49-F238E27FC236}">
                <a16:creationId xmlns:a16="http://schemas.microsoft.com/office/drawing/2014/main" id="{6245A442-66D2-6AEA-9FCE-040A70057A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810" y="3048000"/>
            <a:ext cx="3534595" cy="32499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36370" y="624205"/>
            <a:ext cx="9470390" cy="970280"/>
          </a:xfrm>
        </p:spPr>
        <p:txBody>
          <a:bodyPr>
            <a:normAutofit/>
          </a:bodyPr>
          <a:lstStyle/>
          <a:p>
            <a:pPr algn="ctr"/>
            <a:r>
              <a:rPr lang="es-MX" b="1" dirty="0">
                <a:effectLst>
                  <a:outerShdw blurRad="38100" dist="38100" dir="2700000" algn="tl">
                    <a:srgbClr val="000000">
                      <a:alpha val="43137"/>
                    </a:srgbClr>
                  </a:outerShdw>
                </a:effectLst>
              </a:rPr>
              <a:t>7. MARCO NORMATIVO:</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288473" y="2109470"/>
            <a:ext cx="8325937" cy="4359910"/>
          </a:xfrm>
        </p:spPr>
        <p:txBody>
          <a:bodyPr>
            <a:normAutofit/>
          </a:bodyPr>
          <a:lstStyle/>
          <a:p>
            <a:pPr marL="0" indent="0" algn="just">
              <a:buNone/>
            </a:pPr>
            <a:r>
              <a:rPr lang="es-MX" sz="2400" dirty="0"/>
              <a:t>Este manual se fundamenta en las siguientes normas:</a:t>
            </a:r>
          </a:p>
          <a:p>
            <a:pPr algn="just">
              <a:lnSpc>
                <a:spcPct val="107000"/>
              </a:lnSpc>
              <a:spcAft>
                <a:spcPts val="800"/>
              </a:spcAft>
            </a:pPr>
            <a:r>
              <a:rPr lang="es-MX" sz="2400" b="1" dirty="0"/>
              <a:t>Ley 594 de 2000: </a:t>
            </a:r>
            <a:r>
              <a:rPr lang="es-MX" sz="2400" kern="100" dirty="0">
                <a:effectLst/>
                <a:latin typeface="Calibri" panose="020F0502020204030204" charset="0"/>
                <a:ea typeface="Calibri" panose="020F0502020204030204" charset="0"/>
                <a:cs typeface="Times New Roman" panose="02020603050405020304" pitchFamily="18" charset="0"/>
              </a:rPr>
              <a:t>Establece los principios para la organización de archivos en Colombia.</a:t>
            </a:r>
            <a:endParaRPr lang="es-CO" sz="2400" kern="100" dirty="0">
              <a:effectLst/>
              <a:latin typeface="Calibri" panose="020F0502020204030204" charset="0"/>
              <a:ea typeface="Calibri" panose="020F0502020204030204" charset="0"/>
              <a:cs typeface="Times New Roman" panose="02020603050405020304" pitchFamily="18" charset="0"/>
            </a:endParaRPr>
          </a:p>
          <a:p>
            <a:pPr algn="just">
              <a:lnSpc>
                <a:spcPct val="107000"/>
              </a:lnSpc>
              <a:spcAft>
                <a:spcPts val="800"/>
              </a:spcAft>
            </a:pPr>
            <a:r>
              <a:rPr lang="es-MX" sz="2400" b="1" kern="100" dirty="0">
                <a:effectLst/>
                <a:latin typeface="Calibri" panose="020F0502020204030204" charset="0"/>
                <a:ea typeface="Calibri" panose="020F0502020204030204" charset="0"/>
                <a:cs typeface="Times New Roman" panose="02020603050405020304" pitchFamily="18" charset="0"/>
              </a:rPr>
              <a:t>Acuerdo 060 de 2001</a:t>
            </a:r>
            <a:r>
              <a:rPr lang="es-MX" sz="2400" kern="100" dirty="0">
                <a:effectLst/>
                <a:latin typeface="Calibri" panose="020F0502020204030204" charset="0"/>
                <a:ea typeface="Calibri" panose="020F0502020204030204" charset="0"/>
                <a:cs typeface="Times New Roman" panose="02020603050405020304" pitchFamily="18" charset="0"/>
              </a:rPr>
              <a:t>: Regula los procesos de gestión documental en entidades públicas.</a:t>
            </a:r>
            <a:endParaRPr lang="es-CO" sz="2400" kern="100" dirty="0">
              <a:effectLst/>
              <a:latin typeface="Calibri" panose="020F0502020204030204" charset="0"/>
              <a:ea typeface="Calibri" panose="020F0502020204030204" charset="0"/>
              <a:cs typeface="Times New Roman" panose="02020603050405020304" pitchFamily="18" charset="0"/>
            </a:endParaRPr>
          </a:p>
          <a:p>
            <a:pPr algn="just">
              <a:lnSpc>
                <a:spcPct val="107000"/>
              </a:lnSpc>
              <a:spcAft>
                <a:spcPts val="800"/>
              </a:spcAft>
            </a:pPr>
            <a:r>
              <a:rPr lang="es-MX" sz="2400" b="1" kern="100" dirty="0">
                <a:effectLst/>
                <a:latin typeface="Calibri" panose="020F0502020204030204" charset="0"/>
                <a:ea typeface="Calibri" panose="020F0502020204030204" charset="0"/>
                <a:cs typeface="Times New Roman" panose="02020603050405020304" pitchFamily="18" charset="0"/>
              </a:rPr>
              <a:t>Ley 1712 de 2014: </a:t>
            </a:r>
            <a:r>
              <a:rPr lang="es-MX" sz="2400" kern="100" dirty="0">
                <a:effectLst/>
                <a:latin typeface="Calibri" panose="020F0502020204030204" charset="0"/>
                <a:ea typeface="Calibri" panose="020F0502020204030204" charset="0"/>
                <a:cs typeface="Times New Roman" panose="02020603050405020304" pitchFamily="18" charset="0"/>
              </a:rPr>
              <a:t>Garantiza el acceso a la información pública.</a:t>
            </a:r>
            <a:endParaRPr lang="es-CO" sz="2400" kern="100" dirty="0">
              <a:effectLst/>
              <a:latin typeface="Calibri" panose="020F0502020204030204" charset="0"/>
              <a:ea typeface="Calibri" panose="020F0502020204030204" charset="0"/>
              <a:cs typeface="Times New Roman" panose="02020603050405020304" pitchFamily="18" charset="0"/>
            </a:endParaRPr>
          </a:p>
          <a:p>
            <a:pPr algn="just">
              <a:lnSpc>
                <a:spcPct val="107000"/>
              </a:lnSpc>
              <a:spcAft>
                <a:spcPts val="800"/>
              </a:spcAft>
            </a:pPr>
            <a:r>
              <a:rPr lang="es-MX" sz="2400" b="1" kern="100" dirty="0">
                <a:effectLst/>
                <a:latin typeface="Calibri" panose="020F0502020204030204" charset="0"/>
                <a:ea typeface="Calibri" panose="020F0502020204030204" charset="0"/>
                <a:cs typeface="Times New Roman" panose="02020603050405020304" pitchFamily="18" charset="0"/>
              </a:rPr>
              <a:t>Lineamientos internos </a:t>
            </a:r>
            <a:r>
              <a:rPr lang="es-MX" sz="2400" kern="100" dirty="0">
                <a:effectLst/>
                <a:latin typeface="Calibri" panose="020F0502020204030204" charset="0"/>
                <a:ea typeface="Calibri" panose="020F0502020204030204" charset="0"/>
                <a:cs typeface="Times New Roman" panose="02020603050405020304" pitchFamily="18" charset="0"/>
              </a:rPr>
              <a:t>de la Institución Educativa para el manejo del archivo.</a:t>
            </a:r>
            <a:endParaRPr lang="es-CO" sz="2400" kern="100" dirty="0">
              <a:effectLst/>
              <a:latin typeface="Calibri" panose="020F0502020204030204" charset="0"/>
              <a:ea typeface="Calibri" panose="020F0502020204030204" charset="0"/>
              <a:cs typeface="Times New Roman" panose="02020603050405020304" pitchFamily="18" charset="0"/>
            </a:endParaRPr>
          </a:p>
          <a:p>
            <a:pPr>
              <a:buFont typeface="Wingdings" panose="05000000000000000000" pitchFamily="2" charset="2"/>
              <a:buChar char="§"/>
            </a:pPr>
            <a:endParaRPr lang="es-CO" sz="2800" b="1" dirty="0"/>
          </a:p>
        </p:txBody>
      </p:sp>
      <p:pic>
        <p:nvPicPr>
          <p:cNvPr id="6" name="Imagen 5"/>
          <p:cNvPicPr>
            <a:picLocks noChangeAspect="1"/>
          </p:cNvPicPr>
          <p:nvPr/>
        </p:nvPicPr>
        <p:blipFill>
          <a:blip r:embed="rId2"/>
          <a:stretch>
            <a:fillRect/>
          </a:stretch>
        </p:blipFill>
        <p:spPr>
          <a:xfrm>
            <a:off x="9800336" y="3659751"/>
            <a:ext cx="2212848" cy="2237622"/>
          </a:xfrm>
          <a:prstGeom prst="rect">
            <a:avLst/>
          </a:prstGeom>
        </p:spPr>
      </p:pic>
      <p:pic>
        <p:nvPicPr>
          <p:cNvPr id="5" name="Imagen 4"/>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8" name="Imagen 7"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850265"/>
            <a:ext cx="12192000" cy="3797935"/>
          </a:xfrm>
        </p:spPr>
        <p:txBody>
          <a:bodyPr>
            <a:normAutofit fontScale="90000"/>
          </a:bodyPr>
          <a:lstStyle/>
          <a:p>
            <a:pPr algn="ctr"/>
            <a:r>
              <a:rPr lang="es-MX" sz="4000" b="1" dirty="0">
                <a:effectLst>
                  <a:outerShdw blurRad="38100" dist="38100" dir="2700000" algn="tl">
                    <a:srgbClr val="000000">
                      <a:alpha val="43137"/>
                    </a:srgbClr>
                  </a:outerShdw>
                </a:effectLst>
              </a:rPr>
              <a:t>8. DIAGNÓSTICO</a:t>
            </a:r>
            <a:r>
              <a:rPr lang="es-MX" b="1" dirty="0">
                <a:effectLst>
                  <a:outerShdw blurRad="38100" dist="38100" dir="2700000" algn="tl">
                    <a:srgbClr val="000000">
                      <a:alpha val="43137"/>
                    </a:srgbClr>
                  </a:outerShdw>
                </a:effectLst>
              </a:rPr>
              <a:t> </a:t>
            </a:r>
            <a:r>
              <a:rPr lang="es-MX" sz="4000" b="1" dirty="0">
                <a:effectLst>
                  <a:outerShdw blurRad="38100" dist="38100" dir="2700000" algn="tl">
                    <a:srgbClr val="000000">
                      <a:alpha val="43137"/>
                    </a:srgbClr>
                  </a:outerShdw>
                </a:effectLst>
              </a:rPr>
              <a:t>DEL ARCHIVO</a:t>
            </a:r>
            <a:br>
              <a:rPr lang="es-MX" dirty="0"/>
            </a:br>
            <a:br>
              <a:rPr lang="es-MX" dirty="0"/>
            </a:br>
            <a:br>
              <a:rPr lang="es-MX" dirty="0"/>
            </a:br>
            <a:br>
              <a:rPr lang="es-MX" dirty="0"/>
            </a:br>
            <a:br>
              <a:rPr lang="es-MX" dirty="0"/>
            </a:br>
            <a:br>
              <a:rPr lang="es-MX" dirty="0"/>
            </a:br>
            <a:endParaRPr lang="es-CO" dirty="0"/>
          </a:p>
        </p:txBody>
      </p:sp>
      <p:sp>
        <p:nvSpPr>
          <p:cNvPr id="3" name="Marcador de contenido 2"/>
          <p:cNvSpPr>
            <a:spLocks noGrp="1"/>
          </p:cNvSpPr>
          <p:nvPr>
            <p:ph idx="1"/>
          </p:nvPr>
        </p:nvSpPr>
        <p:spPr>
          <a:xfrm>
            <a:off x="1277711" y="1974850"/>
            <a:ext cx="10102850" cy="3919855"/>
          </a:xfrm>
        </p:spPr>
        <p:txBody>
          <a:bodyPr>
            <a:normAutofit/>
          </a:bodyPr>
          <a:lstStyle/>
          <a:p>
            <a:pPr marL="0" indent="0" algn="just">
              <a:buNone/>
            </a:pPr>
            <a:r>
              <a:rPr lang="es-CO" sz="2800" dirty="0"/>
              <a:t>En la institución educativa técnica Antonio Ricaurte en la dependencia de secretaria se ha identificado un elevado volumen de documentos acumulados, tanto físicos como digitales, lo cual genera dificultades en la organización, acceso y conservación, por ello se  evidencia la necesidad  de  mejora en los procesos de archivo</a:t>
            </a:r>
            <a:r>
              <a:rPr lang="es-CO" sz="2400" dirty="0"/>
              <a:t>.</a:t>
            </a:r>
          </a:p>
        </p:txBody>
      </p:sp>
      <p:pic>
        <p:nvPicPr>
          <p:cNvPr id="6" name="Imagen 5"/>
          <p:cNvPicPr>
            <a:picLocks noChangeAspect="1"/>
          </p:cNvPicPr>
          <p:nvPr/>
        </p:nvPicPr>
        <p:blipFill>
          <a:blip r:embed="rId2"/>
          <a:stretch>
            <a:fillRect/>
          </a:stretch>
        </p:blipFill>
        <p:spPr>
          <a:xfrm>
            <a:off x="4761592" y="4879794"/>
            <a:ext cx="2329815" cy="1750695"/>
          </a:xfrm>
          <a:prstGeom prst="rect">
            <a:avLst/>
          </a:prstGeom>
        </p:spPr>
      </p:pic>
      <p:pic>
        <p:nvPicPr>
          <p:cNvPr id="5" name="Imagen 4"/>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8" name="Imagen 7"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03350" y="546735"/>
            <a:ext cx="9504045" cy="1622425"/>
          </a:xfrm>
        </p:spPr>
        <p:txBody>
          <a:bodyPr/>
          <a:lstStyle/>
          <a:p>
            <a:pPr algn="ctr"/>
            <a:r>
              <a:rPr lang="es-MX" b="1" dirty="0">
                <a:effectLst>
                  <a:outerShdw blurRad="38100" dist="38100" dir="2700000" algn="tl">
                    <a:srgbClr val="000000">
                      <a:alpha val="43137"/>
                    </a:srgbClr>
                  </a:outerShdw>
                </a:effectLst>
              </a:rPr>
              <a:t>9. ORDEN DE LOS DOCUMENTOS</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3521710" y="2995295"/>
            <a:ext cx="7854950" cy="3397250"/>
          </a:xfrm>
        </p:spPr>
        <p:txBody>
          <a:bodyPr/>
          <a:lstStyle/>
          <a:p>
            <a:pPr marL="0" indent="0" algn="just">
              <a:buNone/>
            </a:pPr>
            <a:r>
              <a:rPr lang="es-MX" sz="2400" b="1" dirty="0"/>
              <a:t>1. Clasificación</a:t>
            </a:r>
            <a:r>
              <a:rPr lang="es-MX" sz="2400" dirty="0"/>
              <a:t>: Se agrupan los documentos según su tipo o función, por ejemplo:</a:t>
            </a:r>
          </a:p>
          <a:p>
            <a:pPr algn="just"/>
            <a:r>
              <a:rPr lang="es-MX" sz="2400" b="1" dirty="0"/>
              <a:t>Académicos</a:t>
            </a:r>
            <a:r>
              <a:rPr lang="es-MX" sz="2400" dirty="0"/>
              <a:t> (boletines, matriculas, certificados)</a:t>
            </a:r>
          </a:p>
          <a:p>
            <a:pPr algn="just"/>
            <a:r>
              <a:rPr lang="es-MX" sz="2400" b="1" dirty="0"/>
              <a:t>Administrativos</a:t>
            </a:r>
            <a:r>
              <a:rPr lang="es-MX" sz="2400" dirty="0"/>
              <a:t> (actas, circulares, contratos)</a:t>
            </a:r>
          </a:p>
          <a:p>
            <a:pPr algn="just"/>
            <a:r>
              <a:rPr lang="es-MX" sz="2400" b="1" dirty="0"/>
              <a:t>Financieros</a:t>
            </a:r>
            <a:r>
              <a:rPr lang="es-MX" sz="2400" dirty="0"/>
              <a:t> (facturas, pagos, presupuestos)</a:t>
            </a:r>
          </a:p>
          <a:p>
            <a:endParaRPr lang="es-MX" sz="2400" b="1" dirty="0"/>
          </a:p>
          <a:p>
            <a:endParaRPr lang="es-MX" sz="2400" dirty="0"/>
          </a:p>
          <a:p>
            <a:pPr marL="457200" indent="-457200">
              <a:buFont typeface="+mj-lt"/>
              <a:buAutoNum type="arabicPeriod"/>
            </a:pPr>
            <a:endParaRPr lang="es-MX" sz="2400" dirty="0"/>
          </a:p>
          <a:p>
            <a:endParaRPr lang="es-CO" dirty="0"/>
          </a:p>
        </p:txBody>
      </p:sp>
      <p:sp>
        <p:nvSpPr>
          <p:cNvPr id="4" name="AutoShape 4" descr="Resultado de imagen de clacificacion de los archivos imagenes"/>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s-CO"/>
          </a:p>
        </p:txBody>
      </p:sp>
      <p:pic>
        <p:nvPicPr>
          <p:cNvPr id="8" name="Imagen 7"/>
          <p:cNvPicPr>
            <a:picLocks noChangeAspect="1"/>
          </p:cNvPicPr>
          <p:nvPr/>
        </p:nvPicPr>
        <p:blipFill>
          <a:blip r:embed="rId2"/>
          <a:stretch>
            <a:fillRect/>
          </a:stretch>
        </p:blipFill>
        <p:spPr>
          <a:xfrm>
            <a:off x="1005840" y="3726180"/>
            <a:ext cx="2098040" cy="2148840"/>
          </a:xfrm>
          <a:prstGeom prst="rect">
            <a:avLst/>
          </a:prstGeom>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5" name="Imagen 4"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9070" y="451485"/>
            <a:ext cx="9457690" cy="1712595"/>
          </a:xfrm>
        </p:spPr>
        <p:txBody>
          <a:bodyPr/>
          <a:lstStyle/>
          <a:p>
            <a:pPr algn="ctr"/>
            <a:r>
              <a:rPr lang="es-MX" b="1" dirty="0">
                <a:effectLst>
                  <a:outerShdw blurRad="38100" dist="38100" dir="2700000" algn="tl">
                    <a:srgbClr val="000000">
                      <a:alpha val="43137"/>
                    </a:srgbClr>
                  </a:outerShdw>
                </a:effectLst>
                <a:sym typeface="+mn-ea"/>
              </a:rPr>
              <a:t>ORDEN DE LOS DOCUMENTOS</a:t>
            </a:r>
            <a:endParaRPr lang="es-MX" altLang="en-US"/>
          </a:p>
        </p:txBody>
      </p:sp>
      <p:sp>
        <p:nvSpPr>
          <p:cNvPr id="3" name="Marcador de posición de contenido 2"/>
          <p:cNvSpPr>
            <a:spLocks noGrp="1"/>
          </p:cNvSpPr>
          <p:nvPr>
            <p:ph idx="1"/>
          </p:nvPr>
        </p:nvSpPr>
        <p:spPr>
          <a:xfrm>
            <a:off x="828040" y="2807335"/>
            <a:ext cx="8646160" cy="3462020"/>
          </a:xfrm>
        </p:spPr>
        <p:txBody>
          <a:bodyPr/>
          <a:lstStyle/>
          <a:p>
            <a:pPr marL="0" indent="0" algn="just">
              <a:buNone/>
            </a:pPr>
            <a:r>
              <a:rPr lang="es-MX" sz="2800" b="1" dirty="0">
                <a:sym typeface="+mn-ea"/>
              </a:rPr>
              <a:t>2</a:t>
            </a:r>
            <a:r>
              <a:rPr lang="es-MX" sz="2800" dirty="0">
                <a:sym typeface="+mn-ea"/>
              </a:rPr>
              <a:t>. </a:t>
            </a:r>
            <a:r>
              <a:rPr lang="es-MX" sz="2400" b="1" dirty="0">
                <a:sym typeface="+mn-ea"/>
              </a:rPr>
              <a:t>Orden</a:t>
            </a:r>
            <a:r>
              <a:rPr lang="es-MX" sz="2400" dirty="0">
                <a:sym typeface="+mn-ea"/>
              </a:rPr>
              <a:t>: Dentro de cada grupo, los documentos se ordenan:</a:t>
            </a:r>
            <a:endParaRPr lang="es-MX" sz="2400" dirty="0"/>
          </a:p>
          <a:p>
            <a:pPr algn="just"/>
            <a:r>
              <a:rPr lang="es-MX" sz="2400" b="1" dirty="0">
                <a:sym typeface="+mn-ea"/>
              </a:rPr>
              <a:t>Cronológicamente </a:t>
            </a:r>
            <a:r>
              <a:rPr lang="es-MX" sz="2400" dirty="0">
                <a:sym typeface="+mn-ea"/>
              </a:rPr>
              <a:t>(por fechas)</a:t>
            </a:r>
            <a:endParaRPr lang="es-MX" sz="2400" dirty="0"/>
          </a:p>
          <a:p>
            <a:pPr algn="just"/>
            <a:r>
              <a:rPr lang="es-MX" sz="2400" b="1" dirty="0">
                <a:sym typeface="+mn-ea"/>
              </a:rPr>
              <a:t>Alfabéticamente </a:t>
            </a:r>
            <a:r>
              <a:rPr lang="es-MX" sz="2400" dirty="0">
                <a:sym typeface="+mn-ea"/>
              </a:rPr>
              <a:t>(por nombres o títulos)</a:t>
            </a:r>
            <a:endParaRPr lang="es-MX" sz="2400" dirty="0"/>
          </a:p>
          <a:p>
            <a:pPr algn="just"/>
            <a:r>
              <a:rPr lang="es-MX" sz="2400" b="1" dirty="0">
                <a:sym typeface="+mn-ea"/>
              </a:rPr>
              <a:t>Numéricamente </a:t>
            </a:r>
            <a:r>
              <a:rPr lang="es-MX" sz="2400" dirty="0">
                <a:sym typeface="+mn-ea"/>
              </a:rPr>
              <a:t>(por códigos o consecutivos)</a:t>
            </a:r>
            <a:endParaRPr lang="es-MX" sz="2400" b="1" dirty="0"/>
          </a:p>
          <a:p>
            <a:endParaRPr lang="es-MX" altLang="en-US" sz="2800" dirty="0"/>
          </a:p>
        </p:txBody>
      </p:sp>
      <p:pic>
        <p:nvPicPr>
          <p:cNvPr id="4" name="Picture 2" descr="Clasifiando, Archivos De Ordenación Stock de ilustración - Ilustración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84920" y="3587433"/>
            <a:ext cx="2587625" cy="221297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8" name="Imagen 7"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416935" y="2859405"/>
            <a:ext cx="8123555" cy="3586480"/>
          </a:xfrm>
        </p:spPr>
        <p:txBody>
          <a:bodyPr>
            <a:normAutofit fontScale="90000"/>
          </a:bodyPr>
          <a:lstStyle/>
          <a:p>
            <a:pPr marL="0" indent="0" algn="just">
              <a:buNone/>
            </a:pPr>
            <a:r>
              <a:rPr lang="es-MX" sz="2800" b="1" dirty="0"/>
              <a:t>3. </a:t>
            </a:r>
            <a:r>
              <a:rPr lang="es-MX" sz="2700" b="1" dirty="0"/>
              <a:t>Descripción</a:t>
            </a:r>
            <a:r>
              <a:rPr lang="es-MX" sz="2700" dirty="0"/>
              <a:t>: Cada documento o grupo de documentos se registra en inventarios o listas donde se anota:</a:t>
            </a:r>
          </a:p>
          <a:p>
            <a:pPr algn="just"/>
            <a:r>
              <a:rPr lang="es-MX" sz="2700" dirty="0"/>
              <a:t>Nombre del documento</a:t>
            </a:r>
          </a:p>
          <a:p>
            <a:pPr algn="just"/>
            <a:r>
              <a:rPr lang="es-MX" sz="2700" dirty="0"/>
              <a:t>Fecha</a:t>
            </a:r>
          </a:p>
          <a:p>
            <a:pPr algn="just"/>
            <a:r>
              <a:rPr lang="es-MX" sz="2700" dirty="0"/>
              <a:t>Responsable</a:t>
            </a:r>
          </a:p>
          <a:p>
            <a:pPr algn="just"/>
            <a:r>
              <a:rPr lang="es-MX" sz="2700" dirty="0"/>
              <a:t>Ubicación</a:t>
            </a:r>
          </a:p>
          <a:p>
            <a:pPr algn="just"/>
            <a:r>
              <a:rPr lang="es-MX" sz="2700" dirty="0"/>
              <a:t>Estado del documento</a:t>
            </a:r>
          </a:p>
          <a:p>
            <a:pPr marL="0" indent="0">
              <a:buNone/>
            </a:pPr>
            <a:r>
              <a:rPr lang="es-MX" sz="2400" b="1" dirty="0"/>
              <a:t> </a:t>
            </a:r>
            <a:endParaRPr lang="es-MX" sz="2400" dirty="0"/>
          </a:p>
          <a:p>
            <a:pPr marL="0" indent="0">
              <a:buNone/>
            </a:pPr>
            <a:endParaRPr lang="es-CO" sz="2400" dirty="0"/>
          </a:p>
        </p:txBody>
      </p:sp>
      <p:sp>
        <p:nvSpPr>
          <p:cNvPr id="2" name="Título 1"/>
          <p:cNvSpPr>
            <a:spLocks noGrp="1"/>
          </p:cNvSpPr>
          <p:nvPr>
            <p:ph type="title"/>
          </p:nvPr>
        </p:nvSpPr>
        <p:spPr>
          <a:xfrm>
            <a:off x="1458595" y="467995"/>
            <a:ext cx="9448165" cy="1477010"/>
          </a:xfrm>
        </p:spPr>
        <p:txBody>
          <a:bodyPr/>
          <a:lstStyle/>
          <a:p>
            <a:pPr algn="ctr"/>
            <a:r>
              <a:rPr lang="es-MX" b="1" dirty="0">
                <a:effectLst>
                  <a:outerShdw blurRad="38100" dist="38100" dir="2700000" algn="tl">
                    <a:srgbClr val="000000">
                      <a:alpha val="43137"/>
                    </a:srgbClr>
                  </a:outerShdw>
                </a:effectLst>
              </a:rPr>
              <a:t> ORDEN DE LOS DOCUMENTOS</a:t>
            </a:r>
            <a:endParaRPr lang="es-CO" b="1" dirty="0">
              <a:effectLst>
                <a:outerShdw blurRad="38100" dist="38100" dir="2700000" algn="tl">
                  <a:srgbClr val="000000">
                    <a:alpha val="43137"/>
                  </a:srgbClr>
                </a:outerShdw>
              </a:effectLst>
            </a:endParaRPr>
          </a:p>
        </p:txBody>
      </p:sp>
      <p:pic>
        <p:nvPicPr>
          <p:cNvPr id="7" name="Imagen 6"/>
          <p:cNvPicPr>
            <a:picLocks noChangeAspect="1"/>
          </p:cNvPicPr>
          <p:nvPr/>
        </p:nvPicPr>
        <p:blipFill>
          <a:blip r:embed="rId2"/>
          <a:stretch>
            <a:fillRect/>
          </a:stretch>
        </p:blipFill>
        <p:spPr>
          <a:xfrm>
            <a:off x="443230" y="3429000"/>
            <a:ext cx="2806700" cy="2765425"/>
          </a:xfrm>
          <a:prstGeom prst="rect">
            <a:avLst/>
          </a:prstGeom>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4" name="Imagen 3"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0815" y="716280"/>
            <a:ext cx="9466580" cy="1115695"/>
          </a:xfrm>
        </p:spPr>
        <p:txBody>
          <a:bodyPr/>
          <a:lstStyle/>
          <a:p>
            <a:pPr algn="ctr"/>
            <a:r>
              <a:rPr lang="es-MX" b="1" dirty="0">
                <a:effectLst>
                  <a:outerShdw blurRad="38100" dist="38100" dir="2700000" algn="tl">
                    <a:srgbClr val="000000">
                      <a:alpha val="43137"/>
                    </a:srgbClr>
                  </a:outerShdw>
                </a:effectLst>
                <a:sym typeface="+mn-ea"/>
              </a:rPr>
              <a:t> ORDEN DE LOS DOCUMENTOS</a:t>
            </a:r>
            <a:endParaRPr lang="es-MX" altLang="en-US" dirty="0"/>
          </a:p>
        </p:txBody>
      </p:sp>
      <p:sp>
        <p:nvSpPr>
          <p:cNvPr id="3" name="Marcador de posición de contenido 2"/>
          <p:cNvSpPr>
            <a:spLocks noGrp="1"/>
          </p:cNvSpPr>
          <p:nvPr>
            <p:ph idx="1"/>
          </p:nvPr>
        </p:nvSpPr>
        <p:spPr>
          <a:xfrm>
            <a:off x="879475" y="2459355"/>
            <a:ext cx="7970520" cy="3689350"/>
          </a:xfrm>
        </p:spPr>
        <p:txBody>
          <a:bodyPr/>
          <a:lstStyle/>
          <a:p>
            <a:pPr marL="0" indent="0" algn="just">
              <a:buNone/>
            </a:pPr>
            <a:r>
              <a:rPr lang="es-MX" sz="2400" b="1" dirty="0">
                <a:sym typeface="+mn-ea"/>
              </a:rPr>
              <a:t>4. Ubicación física o digital:</a:t>
            </a:r>
            <a:endParaRPr lang="es-MX" sz="2400" b="1" dirty="0"/>
          </a:p>
          <a:p>
            <a:pPr algn="just"/>
            <a:r>
              <a:rPr lang="es-MX" sz="2400" dirty="0">
                <a:sym typeface="+mn-ea"/>
              </a:rPr>
              <a:t>Los documentos físicos se guardan en carpetas, cajas o archivadores etiquetados y organizados en estanterías.</a:t>
            </a:r>
            <a:endParaRPr lang="es-MX" sz="2400" dirty="0"/>
          </a:p>
          <a:p>
            <a:pPr algn="just"/>
            <a:r>
              <a:rPr lang="es-MX" sz="2400" dirty="0">
                <a:sym typeface="+mn-ea"/>
              </a:rPr>
              <a:t>Los documentos digitales se almacenan en carpetas virtuales organizadas con nombres claros y rutas definidas</a:t>
            </a:r>
            <a:endParaRPr lang="es-MX" sz="2400" dirty="0"/>
          </a:p>
          <a:p>
            <a:pPr marL="0" indent="0" algn="just">
              <a:buNone/>
            </a:pPr>
            <a:endParaRPr lang="es-MX" dirty="0"/>
          </a:p>
          <a:p>
            <a:endParaRPr lang="es-MX" altLang="en-US" dirty="0"/>
          </a:p>
        </p:txBody>
      </p:sp>
      <p:pic>
        <p:nvPicPr>
          <p:cNvPr id="5124" name="Picture 4" descr="Diferencia entre documento electrónico y documento electrónico de archiv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77416" y="3706767"/>
            <a:ext cx="2559685" cy="1826895"/>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4" name="Imagen 3"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95985" y="3223260"/>
            <a:ext cx="7737475" cy="2801620"/>
          </a:xfrm>
        </p:spPr>
        <p:txBody>
          <a:bodyPr>
            <a:noAutofit/>
          </a:bodyPr>
          <a:lstStyle/>
          <a:p>
            <a:pPr marL="0" indent="0" algn="just">
              <a:buNone/>
            </a:pPr>
            <a:r>
              <a:rPr lang="es-MX" sz="2800" b="1" dirty="0"/>
              <a:t>5. </a:t>
            </a:r>
            <a:r>
              <a:rPr lang="es-MX" sz="2400" b="1" dirty="0"/>
              <a:t>Acceso y consulta:</a:t>
            </a:r>
            <a:r>
              <a:rPr lang="es-CO" sz="2400" dirty="0"/>
              <a:t> se establece un sistema de préstamo y devolución para controlar quien accede a los documentos y cuando.</a:t>
            </a:r>
          </a:p>
          <a:p>
            <a:pPr marL="0" indent="0" algn="just">
              <a:buNone/>
            </a:pPr>
            <a:r>
              <a:rPr lang="es-MX" altLang="es-CO" sz="2400" b="1" dirty="0"/>
              <a:t>  </a:t>
            </a:r>
          </a:p>
        </p:txBody>
      </p:sp>
      <p:pic>
        <p:nvPicPr>
          <p:cNvPr id="5" name="Imagen 4"/>
          <p:cNvPicPr>
            <a:picLocks noChangeAspect="1"/>
          </p:cNvPicPr>
          <p:nvPr/>
        </p:nvPicPr>
        <p:blipFill>
          <a:blip r:embed="rId2"/>
          <a:stretch>
            <a:fillRect/>
          </a:stretch>
        </p:blipFill>
        <p:spPr>
          <a:xfrm>
            <a:off x="9141188" y="3429000"/>
            <a:ext cx="2045970" cy="2231390"/>
          </a:xfrm>
          <a:prstGeom prst="rect">
            <a:avLst/>
          </a:prstGeom>
        </p:spPr>
      </p:pic>
      <p:sp>
        <p:nvSpPr>
          <p:cNvPr id="2" name="Título 1"/>
          <p:cNvSpPr>
            <a:spLocks noGrp="1"/>
          </p:cNvSpPr>
          <p:nvPr>
            <p:ph type="title"/>
          </p:nvPr>
        </p:nvSpPr>
        <p:spPr>
          <a:xfrm>
            <a:off x="0" y="516890"/>
            <a:ext cx="12192000" cy="1694815"/>
          </a:xfrm>
        </p:spPr>
        <p:txBody>
          <a:bodyPr/>
          <a:lstStyle/>
          <a:p>
            <a:pPr algn="ctr"/>
            <a:r>
              <a:rPr lang="es-MX" b="1" dirty="0">
                <a:effectLst>
                  <a:outerShdw blurRad="38100" dist="38100" dir="2700000" algn="tl">
                    <a:srgbClr val="000000">
                      <a:alpha val="43137"/>
                    </a:srgbClr>
                  </a:outerShdw>
                </a:effectLst>
              </a:rPr>
              <a:t> ORDEN DE LOS DOCUMENTOS</a:t>
            </a:r>
            <a:endParaRPr lang="es-CO" b="1" dirty="0">
              <a:effectLst>
                <a:outerShdw blurRad="38100" dist="38100" dir="2700000" algn="tl">
                  <a:srgbClr val="000000">
                    <a:alpha val="43137"/>
                  </a:srgbClr>
                </a:outerShdw>
              </a:effectLst>
            </a:endParaRPr>
          </a:p>
        </p:txBody>
      </p:sp>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23270" y="334010"/>
            <a:ext cx="1130300" cy="1124585"/>
          </a:xfrm>
          <a:prstGeom prst="rect">
            <a:avLst/>
          </a:prstGeom>
        </p:spPr>
      </p:pic>
      <p:pic>
        <p:nvPicPr>
          <p:cNvPr id="8" name="Imagen 7"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08430" y="497840"/>
            <a:ext cx="9514840" cy="1424305"/>
          </a:xfrm>
        </p:spPr>
        <p:txBody>
          <a:bodyPr/>
          <a:lstStyle/>
          <a:p>
            <a:pPr algn="ctr"/>
            <a:r>
              <a:rPr lang="es-MX" b="1" dirty="0">
                <a:effectLst>
                  <a:outerShdw blurRad="38100" dist="38100" dir="2700000" algn="tl">
                    <a:srgbClr val="000000">
                      <a:alpha val="43137"/>
                    </a:srgbClr>
                  </a:outerShdw>
                </a:effectLst>
                <a:sym typeface="+mn-ea"/>
              </a:rPr>
              <a:t> ORDEN DE LOS DOCUMENTOS</a:t>
            </a:r>
            <a:endParaRPr lang="es-MX" altLang="en-US" dirty="0"/>
          </a:p>
        </p:txBody>
      </p:sp>
      <p:sp>
        <p:nvSpPr>
          <p:cNvPr id="3" name="Marcador de posición de contenido 2"/>
          <p:cNvSpPr>
            <a:spLocks noGrp="1"/>
          </p:cNvSpPr>
          <p:nvPr>
            <p:ph idx="1"/>
          </p:nvPr>
        </p:nvSpPr>
        <p:spPr>
          <a:xfrm>
            <a:off x="1409065" y="2889250"/>
            <a:ext cx="9514205" cy="3238500"/>
          </a:xfrm>
        </p:spPr>
        <p:txBody>
          <a:bodyPr/>
          <a:lstStyle/>
          <a:p>
            <a:r>
              <a:rPr lang="es-CO" sz="2400" b="1" dirty="0">
                <a:sym typeface="+mn-ea"/>
              </a:rPr>
              <a:t>6. Conservación: </a:t>
            </a:r>
            <a:r>
              <a:rPr lang="es-CO" sz="2400" dirty="0">
                <a:sym typeface="+mn-ea"/>
              </a:rPr>
              <a:t>se aplican medidas para proteger los documentos (control, humedad, luz, polvo, etc.), y también se digitalizan para asegurar una copia en caso de perdida.</a:t>
            </a:r>
            <a:endParaRPr lang="es-CO" sz="2400" dirty="0"/>
          </a:p>
          <a:p>
            <a:endParaRPr lang="es-MX" altLang="en-US" sz="2800" dirty="0"/>
          </a:p>
        </p:txBody>
      </p:sp>
      <p:pic>
        <p:nvPicPr>
          <p:cNvPr id="6146" name="Picture 2" descr="Resultado de imagen de conservacion de los documentos  de los documentos ima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5965" y="4706620"/>
            <a:ext cx="2959735" cy="185928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23270" y="334010"/>
            <a:ext cx="1130300" cy="1124585"/>
          </a:xfrm>
          <a:prstGeom prst="rect">
            <a:avLst/>
          </a:prstGeom>
        </p:spPr>
      </p:pic>
      <p:pic>
        <p:nvPicPr>
          <p:cNvPr id="7" name="Imagen 6"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9921" y="190500"/>
            <a:ext cx="12311921" cy="2047240"/>
          </a:xfrm>
        </p:spPr>
        <p:txBody>
          <a:bodyPr/>
          <a:lstStyle/>
          <a:p>
            <a:pPr algn="ctr"/>
            <a:r>
              <a:rPr lang="es-MX" b="1" dirty="0">
                <a:effectLst>
                  <a:outerShdw blurRad="38100" dist="38100" dir="2700000" algn="tl">
                    <a:srgbClr val="000000">
                      <a:alpha val="43137"/>
                    </a:srgbClr>
                  </a:outerShdw>
                </a:effectLst>
                <a:sym typeface="+mn-ea"/>
              </a:rPr>
              <a:t> ORDEN DE LOS DOCUMENTOS</a:t>
            </a:r>
            <a:endParaRPr lang="es-MX" altLang="en-US" dirty="0"/>
          </a:p>
        </p:txBody>
      </p:sp>
      <p:sp>
        <p:nvSpPr>
          <p:cNvPr id="4" name="Cuadro de texto 3"/>
          <p:cNvSpPr txBox="1"/>
          <p:nvPr/>
        </p:nvSpPr>
        <p:spPr>
          <a:xfrm>
            <a:off x="702945" y="2541723"/>
            <a:ext cx="7414895" cy="2493010"/>
          </a:xfrm>
          <a:prstGeom prst="rect">
            <a:avLst/>
          </a:prstGeom>
          <a:noFill/>
        </p:spPr>
        <p:txBody>
          <a:bodyPr wrap="square" rtlCol="0" anchor="t">
            <a:noAutofit/>
          </a:bodyPr>
          <a:lstStyle/>
          <a:p>
            <a:pPr indent="0" algn="just">
              <a:buFont typeface="Arial" panose="020B0604020202020204" pitchFamily="34" charset="0"/>
              <a:buNone/>
            </a:pPr>
            <a:r>
              <a:rPr lang="es-CO" sz="2800" b="1" dirty="0">
                <a:sym typeface="+mn-ea"/>
              </a:rPr>
              <a:t>7. </a:t>
            </a:r>
            <a:r>
              <a:rPr lang="es-CO" sz="2400" b="1" dirty="0">
                <a:sym typeface="+mn-ea"/>
              </a:rPr>
              <a:t>Transferencia o eliminación.</a:t>
            </a:r>
            <a:r>
              <a:rPr lang="es-CO" sz="2400" dirty="0">
                <a:sym typeface="+mn-ea"/>
              </a:rPr>
              <a:t> según la tabla de retención , algunos documentos se pueden</a:t>
            </a:r>
            <a:r>
              <a:rPr lang="es-CO" sz="2400" b="1" dirty="0">
                <a:sym typeface="+mn-ea"/>
              </a:rPr>
              <a:t>:</a:t>
            </a:r>
            <a:endParaRPr lang="es-CO" sz="2400" b="1" dirty="0"/>
          </a:p>
          <a:p>
            <a:pPr marL="457200" indent="-457200" algn="just">
              <a:buFont typeface="Arial" panose="020B0604020202020204" pitchFamily="34" charset="0"/>
              <a:buChar char="•"/>
            </a:pPr>
            <a:r>
              <a:rPr lang="es-CO" sz="2400" dirty="0">
                <a:sym typeface="+mn-ea"/>
              </a:rPr>
              <a:t>Transferir al archivo central o histórico.</a:t>
            </a:r>
            <a:endParaRPr lang="es-CO" sz="2400" dirty="0"/>
          </a:p>
          <a:p>
            <a:pPr marL="457200" indent="-457200" algn="just">
              <a:buFont typeface="Arial" panose="020B0604020202020204" pitchFamily="34" charset="0"/>
              <a:buChar char="•"/>
            </a:pPr>
            <a:r>
              <a:rPr lang="es-CO" sz="2400" dirty="0">
                <a:sym typeface="+mn-ea"/>
              </a:rPr>
              <a:t>Eliminar si ya cumplieron su tiempo útil.</a:t>
            </a:r>
            <a:endParaRPr lang="es-CO" altLang="en-US" sz="2400" dirty="0">
              <a:sym typeface="+mn-ea"/>
            </a:endParaRPr>
          </a:p>
        </p:txBody>
      </p:sp>
      <p:pic>
        <p:nvPicPr>
          <p:cNvPr id="6" name="Imagen 5"/>
          <p:cNvPicPr>
            <a:picLocks noChangeAspect="1"/>
          </p:cNvPicPr>
          <p:nvPr/>
        </p:nvPicPr>
        <p:blipFill>
          <a:blip r:embed="rId2" cstate="print">
            <a:extLst>
              <a:ext uri="{BEBA8EAE-BF5A-486C-A8C5-ECC9F3942E4B}">
                <a14:imgProps xmlns:a14="http://schemas.microsoft.com/office/drawing/2010/main">
                  <a14:imgLayer r:embed="rId3">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23270" y="334010"/>
            <a:ext cx="1130300" cy="1124585"/>
          </a:xfrm>
          <a:prstGeom prst="rect">
            <a:avLst/>
          </a:prstGeom>
        </p:spPr>
      </p:pic>
      <p:pic>
        <p:nvPicPr>
          <p:cNvPr id="7" name="Imagen 6" descr="IETAR_Escudo-removebg-preview"/>
          <p:cNvPicPr>
            <a:picLocks noChangeAspect="1"/>
          </p:cNvPicPr>
          <p:nvPr/>
        </p:nvPicPr>
        <p:blipFill>
          <a:blip r:embed="rId4"/>
          <a:stretch>
            <a:fillRect/>
          </a:stretch>
        </p:blipFill>
        <p:spPr>
          <a:xfrm>
            <a:off x="0" y="109220"/>
            <a:ext cx="1758950" cy="1590675"/>
          </a:xfrm>
          <a:prstGeom prst="rect">
            <a:avLst/>
          </a:prstGeom>
        </p:spPr>
      </p:pic>
      <p:pic>
        <p:nvPicPr>
          <p:cNvPr id="5" name="Imagen 4" descr="Imagen que contiene interior, tabla, computadora, pantalla&#10;&#10;El contenido generado por IA puede ser incorrecto.">
            <a:extLst>
              <a:ext uri="{FF2B5EF4-FFF2-40B4-BE49-F238E27FC236}">
                <a16:creationId xmlns:a16="http://schemas.microsoft.com/office/drawing/2014/main" id="{34CEA66E-3AB7-77AB-E4E7-4A117B9A9F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8570" y="3195637"/>
            <a:ext cx="2609850" cy="21431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C0F39-6EEB-4375-3D12-D25944DA9699}"/>
              </a:ext>
            </a:extLst>
          </p:cNvPr>
          <p:cNvSpPr>
            <a:spLocks noGrp="1"/>
          </p:cNvSpPr>
          <p:nvPr>
            <p:ph type="title"/>
          </p:nvPr>
        </p:nvSpPr>
        <p:spPr>
          <a:xfrm>
            <a:off x="4100211" y="1241154"/>
            <a:ext cx="10972800" cy="582613"/>
          </a:xfrm>
        </p:spPr>
        <p:txBody>
          <a:bodyPr/>
          <a:lstStyle/>
          <a:p>
            <a:pPr algn="ctr"/>
            <a:r>
              <a:rPr lang="es-ES" b="1" dirty="0"/>
              <a:t>10. EJEMPLO:</a:t>
            </a:r>
            <a:endParaRPr lang="es-CO" b="1" dirty="0"/>
          </a:p>
        </p:txBody>
      </p:sp>
      <p:sp>
        <p:nvSpPr>
          <p:cNvPr id="7" name="Marcador de posición de contenido 2">
            <a:extLst>
              <a:ext uri="{FF2B5EF4-FFF2-40B4-BE49-F238E27FC236}">
                <a16:creationId xmlns:a16="http://schemas.microsoft.com/office/drawing/2014/main" id="{90888464-EFA2-B920-2FDA-4727952DC436}"/>
              </a:ext>
            </a:extLst>
          </p:cNvPr>
          <p:cNvSpPr txBox="1">
            <a:spLocks/>
          </p:cNvSpPr>
          <p:nvPr/>
        </p:nvSpPr>
        <p:spPr>
          <a:xfrm>
            <a:off x="7811482" y="2188940"/>
            <a:ext cx="3661063" cy="3221355"/>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914400">
              <a:buNone/>
            </a:pPr>
            <a:r>
              <a:rPr lang="es-ES" altLang="en-US" sz="2000" dirty="0"/>
              <a:t>En  este ejemplo se aplican los pasos que se deben seguir para el manejo adecuado de los archivos una vez ingresan documentos a la dependencia de secretaría</a:t>
            </a:r>
            <a:endParaRPr lang="es-MX" altLang="en-US" sz="2000" dirty="0"/>
          </a:p>
        </p:txBody>
      </p:sp>
      <p:sp>
        <p:nvSpPr>
          <p:cNvPr id="3" name="Flecha: hacia la izquierda 2">
            <a:extLst>
              <a:ext uri="{FF2B5EF4-FFF2-40B4-BE49-F238E27FC236}">
                <a16:creationId xmlns:a16="http://schemas.microsoft.com/office/drawing/2014/main" id="{8CD84BF0-54BC-40F6-BB2A-57C2AF161640}"/>
              </a:ext>
            </a:extLst>
          </p:cNvPr>
          <p:cNvSpPr/>
          <p:nvPr/>
        </p:nvSpPr>
        <p:spPr bwMode="auto">
          <a:xfrm>
            <a:off x="6681274" y="2744475"/>
            <a:ext cx="983673" cy="582613"/>
          </a:xfrm>
          <a:prstGeom prst="leftArrow">
            <a:avLst/>
          </a:prstGeom>
          <a:solidFill>
            <a:srgbClr val="FF0000"/>
          </a:solidFill>
          <a:ln w="9525" cap="flat" cmpd="sng" algn="ctr">
            <a:solidFill>
              <a:srgbClr val="FF0000"/>
            </a:solidFill>
            <a:prstDash val="solid"/>
            <a:round/>
            <a:headEnd type="none" w="med" len="med"/>
            <a:tailEnd type="none" w="med" len="med"/>
          </a:ln>
        </p:spPr>
        <p:txBody>
          <a:bodyPr vert="horz" wrap="non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s-CO"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pic>
        <p:nvPicPr>
          <p:cNvPr id="4" name="Imagen 3" descr="IETAR_Escudo-removebg-preview">
            <a:extLst>
              <a:ext uri="{FF2B5EF4-FFF2-40B4-BE49-F238E27FC236}">
                <a16:creationId xmlns:a16="http://schemas.microsoft.com/office/drawing/2014/main" id="{0D71CA51-EC6C-AA72-2504-663D12CFDDAB}"/>
              </a:ext>
            </a:extLst>
          </p:cNvPr>
          <p:cNvPicPr>
            <a:picLocks noChangeAspect="1"/>
          </p:cNvPicPr>
          <p:nvPr/>
        </p:nvPicPr>
        <p:blipFill>
          <a:blip r:embed="rId2"/>
          <a:stretch>
            <a:fillRect/>
          </a:stretch>
        </p:blipFill>
        <p:spPr>
          <a:xfrm>
            <a:off x="0" y="131616"/>
            <a:ext cx="1364918" cy="1234339"/>
          </a:xfrm>
          <a:prstGeom prst="rect">
            <a:avLst/>
          </a:prstGeom>
        </p:spPr>
      </p:pic>
      <p:pic>
        <p:nvPicPr>
          <p:cNvPr id="5" name="Imagen 4">
            <a:extLst>
              <a:ext uri="{FF2B5EF4-FFF2-40B4-BE49-F238E27FC236}">
                <a16:creationId xmlns:a16="http://schemas.microsoft.com/office/drawing/2014/main" id="{E67D2665-AB74-5E55-53DC-FCEFE4C582E2}"/>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78140" y="257345"/>
            <a:ext cx="988809" cy="983809"/>
          </a:xfrm>
          <a:prstGeom prst="rect">
            <a:avLst/>
          </a:prstGeom>
        </p:spPr>
      </p:pic>
      <p:pic>
        <p:nvPicPr>
          <p:cNvPr id="8" name="Imagen 7">
            <a:extLst>
              <a:ext uri="{FF2B5EF4-FFF2-40B4-BE49-F238E27FC236}">
                <a16:creationId xmlns:a16="http://schemas.microsoft.com/office/drawing/2014/main" id="{D828AD3D-668A-0CDC-A1F5-F25D2C5909B2}"/>
              </a:ext>
            </a:extLst>
          </p:cNvPr>
          <p:cNvPicPr>
            <a:picLocks noChangeAspect="1"/>
          </p:cNvPicPr>
          <p:nvPr/>
        </p:nvPicPr>
        <p:blipFill>
          <a:blip r:embed="rId5"/>
          <a:srcRect l="6653" r="5619"/>
          <a:stretch>
            <a:fillRect/>
          </a:stretch>
        </p:blipFill>
        <p:spPr>
          <a:xfrm>
            <a:off x="1511453" y="131616"/>
            <a:ext cx="5046273" cy="6227837"/>
          </a:xfrm>
          <a:prstGeom prst="rect">
            <a:avLst/>
          </a:prstGeom>
        </p:spPr>
      </p:pic>
    </p:spTree>
    <p:extLst>
      <p:ext uri="{BB962C8B-B14F-4D97-AF65-F5344CB8AC3E}">
        <p14:creationId xmlns:p14="http://schemas.microsoft.com/office/powerpoint/2010/main" val="1926417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9587F9-56F4-2C30-909D-BF9FDB5A820A}"/>
              </a:ext>
            </a:extLst>
          </p:cNvPr>
          <p:cNvSpPr>
            <a:spLocks noGrp="1"/>
          </p:cNvSpPr>
          <p:nvPr>
            <p:ph type="title"/>
          </p:nvPr>
        </p:nvSpPr>
        <p:spPr>
          <a:xfrm>
            <a:off x="1758951" y="3567546"/>
            <a:ext cx="6605732" cy="582613"/>
          </a:xfrm>
        </p:spPr>
        <p:txBody>
          <a:bodyPr/>
          <a:lstStyle/>
          <a:p>
            <a:r>
              <a:rPr lang="es-ES" sz="2400" b="1" dirty="0"/>
              <a:t>CLASIFICACIÓN: </a:t>
            </a:r>
            <a:r>
              <a:rPr lang="es-ES" sz="2400" dirty="0"/>
              <a:t>Administrativo</a:t>
            </a:r>
            <a:br>
              <a:rPr lang="es-ES" sz="2400" dirty="0"/>
            </a:br>
            <a:r>
              <a:rPr lang="es-ES" sz="2400" b="1" dirty="0"/>
              <a:t>ORDEN: </a:t>
            </a:r>
            <a:r>
              <a:rPr lang="es-ES" sz="2400" dirty="0"/>
              <a:t>Cronológicamente </a:t>
            </a:r>
            <a:br>
              <a:rPr lang="es-ES" sz="2400" dirty="0"/>
            </a:br>
            <a:r>
              <a:rPr lang="es-ES" sz="2400" b="1" dirty="0"/>
              <a:t>DESCRIPCIÓN:</a:t>
            </a:r>
            <a:br>
              <a:rPr lang="es-ES" sz="2400" b="1" dirty="0"/>
            </a:br>
            <a:r>
              <a:rPr lang="es-ES" sz="2400" b="1" dirty="0"/>
              <a:t> </a:t>
            </a:r>
            <a:br>
              <a:rPr lang="es-ES" sz="2400" dirty="0"/>
            </a:br>
            <a:r>
              <a:rPr lang="es-ES" sz="2400" i="1" dirty="0"/>
              <a:t>Nombre</a:t>
            </a:r>
            <a:r>
              <a:rPr lang="es-ES" sz="2400" dirty="0"/>
              <a:t>: Solicitud docente área de química. </a:t>
            </a:r>
            <a:br>
              <a:rPr lang="es-ES" sz="2400" dirty="0"/>
            </a:br>
            <a:r>
              <a:rPr lang="es-ES" sz="2400" i="1" dirty="0"/>
              <a:t>Fecha: 19 de marzo de 2025</a:t>
            </a:r>
            <a:br>
              <a:rPr lang="es-ES" sz="2400" i="1" dirty="0"/>
            </a:br>
            <a:r>
              <a:rPr lang="es-ES" sz="2400" i="1" dirty="0"/>
              <a:t>Responsable</a:t>
            </a:r>
            <a:r>
              <a:rPr lang="es-ES" sz="2400" dirty="0"/>
              <a:t>: Secretaria de rectoría</a:t>
            </a:r>
            <a:br>
              <a:rPr lang="es-ES" sz="2400" dirty="0"/>
            </a:br>
            <a:r>
              <a:rPr lang="es-ES" sz="2400" i="1" dirty="0"/>
              <a:t>Ubicación</a:t>
            </a:r>
            <a:r>
              <a:rPr lang="es-ES" sz="2400" dirty="0"/>
              <a:t>: Santana- Boyacá</a:t>
            </a:r>
            <a:br>
              <a:rPr lang="es-ES" sz="2400" dirty="0"/>
            </a:br>
            <a:r>
              <a:rPr lang="es-ES" sz="2400" i="1" dirty="0"/>
              <a:t>Estado del documento</a:t>
            </a:r>
            <a:r>
              <a:rPr lang="es-ES" sz="2400" dirty="0"/>
              <a:t>: Físico</a:t>
            </a:r>
            <a:br>
              <a:rPr lang="es-ES" sz="2400" dirty="0"/>
            </a:br>
            <a:r>
              <a:rPr lang="es-ES" sz="2400" i="1" dirty="0"/>
              <a:t>Ubicación</a:t>
            </a:r>
            <a:r>
              <a:rPr lang="es-ES" sz="2400" dirty="0"/>
              <a:t>: Física y digital </a:t>
            </a:r>
            <a:br>
              <a:rPr lang="es-ES" sz="2400" dirty="0"/>
            </a:br>
            <a:r>
              <a:rPr lang="es-ES" sz="2400" i="1" dirty="0"/>
              <a:t>Conservación</a:t>
            </a:r>
            <a:r>
              <a:rPr lang="es-ES" sz="2400" dirty="0"/>
              <a:t>: Escaneamos y subimos al archivo institucional, para dejar constancia. </a:t>
            </a:r>
            <a:br>
              <a:rPr lang="es-ES" dirty="0"/>
            </a:br>
            <a:br>
              <a:rPr lang="es-ES" dirty="0"/>
            </a:br>
            <a:br>
              <a:rPr lang="es-ES" dirty="0"/>
            </a:br>
            <a:endParaRPr lang="es-CO" dirty="0"/>
          </a:p>
        </p:txBody>
      </p:sp>
      <p:pic>
        <p:nvPicPr>
          <p:cNvPr id="3" name="Imagen 2" descr="IETAR_Escudo-removebg-preview">
            <a:extLst>
              <a:ext uri="{FF2B5EF4-FFF2-40B4-BE49-F238E27FC236}">
                <a16:creationId xmlns:a16="http://schemas.microsoft.com/office/drawing/2014/main" id="{440B4C0F-2287-6DD4-0734-745CB6EBDF64}"/>
              </a:ext>
            </a:extLst>
          </p:cNvPr>
          <p:cNvPicPr>
            <a:picLocks noChangeAspect="1"/>
          </p:cNvPicPr>
          <p:nvPr/>
        </p:nvPicPr>
        <p:blipFill>
          <a:blip r:embed="rId2"/>
          <a:stretch>
            <a:fillRect/>
          </a:stretch>
        </p:blipFill>
        <p:spPr>
          <a:xfrm>
            <a:off x="0" y="109220"/>
            <a:ext cx="1758950" cy="1590675"/>
          </a:xfrm>
          <a:prstGeom prst="rect">
            <a:avLst/>
          </a:prstGeom>
        </p:spPr>
      </p:pic>
      <p:pic>
        <p:nvPicPr>
          <p:cNvPr id="4" name="Imagen 3">
            <a:extLst>
              <a:ext uri="{FF2B5EF4-FFF2-40B4-BE49-F238E27FC236}">
                <a16:creationId xmlns:a16="http://schemas.microsoft.com/office/drawing/2014/main" id="{544264B2-BD7F-1E7A-BB28-B4625D79B8A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42264"/>
            <a:ext cx="1130300" cy="1124585"/>
          </a:xfrm>
          <a:prstGeom prst="rect">
            <a:avLst/>
          </a:prstGeom>
        </p:spPr>
      </p:pic>
      <p:pic>
        <p:nvPicPr>
          <p:cNvPr id="6" name="Imagen 5">
            <a:extLst>
              <a:ext uri="{FF2B5EF4-FFF2-40B4-BE49-F238E27FC236}">
                <a16:creationId xmlns:a16="http://schemas.microsoft.com/office/drawing/2014/main" id="{6D0319F5-FE5D-49FA-CBE8-97913DC167AB}"/>
              </a:ext>
            </a:extLst>
          </p:cNvPr>
          <p:cNvPicPr>
            <a:picLocks noChangeAspect="1"/>
          </p:cNvPicPr>
          <p:nvPr/>
        </p:nvPicPr>
        <p:blipFill>
          <a:blip r:embed="rId5"/>
          <a:stretch>
            <a:fillRect/>
          </a:stretch>
        </p:blipFill>
        <p:spPr>
          <a:xfrm>
            <a:off x="8465128" y="2982191"/>
            <a:ext cx="2998500" cy="2998500"/>
          </a:xfrm>
          <a:prstGeom prst="rect">
            <a:avLst/>
          </a:prstGeom>
        </p:spPr>
      </p:pic>
    </p:spTree>
    <p:extLst>
      <p:ext uri="{BB962C8B-B14F-4D97-AF65-F5344CB8AC3E}">
        <p14:creationId xmlns:p14="http://schemas.microsoft.com/office/powerpoint/2010/main" val="3417600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0815" y="679450"/>
            <a:ext cx="9466580" cy="1020445"/>
          </a:xfrm>
        </p:spPr>
        <p:txBody>
          <a:bodyPr/>
          <a:lstStyle/>
          <a:p>
            <a:pPr algn="ctr"/>
            <a:r>
              <a:rPr lang="es-MX" b="1" dirty="0">
                <a:effectLst>
                  <a:outerShdw blurRad="38100" dist="38100" dir="2700000" algn="tl">
                    <a:srgbClr val="000000">
                      <a:alpha val="43137"/>
                    </a:srgbClr>
                  </a:outerShdw>
                </a:effectLst>
              </a:rPr>
              <a:t>11. ESTRUCTURA</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3606800" y="2751455"/>
            <a:ext cx="7696200" cy="3804920"/>
          </a:xfrm>
        </p:spPr>
        <p:txBody>
          <a:bodyPr>
            <a:normAutofit/>
          </a:bodyPr>
          <a:lstStyle/>
          <a:p>
            <a:pPr marL="0" indent="0" algn="just">
              <a:buNone/>
            </a:pPr>
            <a:r>
              <a:rPr lang="es-MX" sz="2400" b="1" dirty="0"/>
              <a:t>Proceso y organización de los documentos.</a:t>
            </a:r>
          </a:p>
          <a:p>
            <a:pPr algn="just">
              <a:buFont typeface="Wingdings" panose="05000000000000000000" pitchFamily="2" charset="2"/>
              <a:buChar char="§"/>
            </a:pPr>
            <a:r>
              <a:rPr lang="es-MX" sz="2400" b="1" dirty="0"/>
              <a:t> </a:t>
            </a:r>
            <a:r>
              <a:rPr lang="es-MX" sz="2400" dirty="0"/>
              <a:t>Se generan documentos necesarios para las funciones administrativas.</a:t>
            </a:r>
          </a:p>
          <a:p>
            <a:pPr algn="just">
              <a:buFont typeface="Wingdings" panose="05000000000000000000" pitchFamily="2" charset="2"/>
              <a:buChar char="§"/>
            </a:pPr>
            <a:r>
              <a:rPr lang="es-MX" sz="2400" dirty="0"/>
              <a:t>Llegan documentos externos y se registran para gestionarlos.</a:t>
            </a:r>
          </a:p>
          <a:p>
            <a:pPr algn="just">
              <a:buFont typeface="Wingdings" panose="05000000000000000000" pitchFamily="2" charset="2"/>
              <a:buChar char="§"/>
            </a:pPr>
            <a:r>
              <a:rPr lang="es-MX" sz="2400" dirty="0"/>
              <a:t>Se envían a las áreas correspondientes.</a:t>
            </a:r>
          </a:p>
          <a:p>
            <a:pPr marL="0" indent="0">
              <a:buNone/>
            </a:pPr>
            <a:endParaRPr lang="es-MX" sz="2800" dirty="0"/>
          </a:p>
          <a:p>
            <a:pPr algn="just">
              <a:buFont typeface="Wingdings" panose="05000000000000000000" pitchFamily="2" charset="2"/>
              <a:buChar char="§"/>
            </a:pPr>
            <a:endParaRPr lang="es-MX" sz="2800" dirty="0"/>
          </a:p>
          <a:p>
            <a:pPr marL="0" indent="0" algn="just">
              <a:buNone/>
            </a:pPr>
            <a:endParaRPr lang="es-CO" sz="2800" b="1" dirty="0"/>
          </a:p>
        </p:txBody>
      </p:sp>
      <p:pic>
        <p:nvPicPr>
          <p:cNvPr id="6" name="Imagen 5"/>
          <p:cNvPicPr>
            <a:picLocks noChangeAspect="1"/>
          </p:cNvPicPr>
          <p:nvPr/>
        </p:nvPicPr>
        <p:blipFill>
          <a:blip r:embed="rId2"/>
          <a:stretch>
            <a:fillRect/>
          </a:stretch>
        </p:blipFill>
        <p:spPr>
          <a:xfrm>
            <a:off x="697956" y="3510915"/>
            <a:ext cx="2738120" cy="2286000"/>
          </a:xfrm>
          <a:prstGeom prst="rect">
            <a:avLst/>
          </a:prstGeom>
        </p:spPr>
      </p:pic>
      <p:pic>
        <p:nvPicPr>
          <p:cNvPr id="4" name="Imagen 3"/>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5" name="Imagen 4"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60730" y="2496820"/>
            <a:ext cx="7932420" cy="3829050"/>
          </a:xfrm>
        </p:spPr>
        <p:txBody>
          <a:bodyPr>
            <a:noAutofit/>
          </a:bodyPr>
          <a:lstStyle/>
          <a:p>
            <a:pPr>
              <a:buFont typeface="Wingdings" panose="05000000000000000000" pitchFamily="2" charset="2"/>
              <a:buChar char="§"/>
            </a:pPr>
            <a:r>
              <a:rPr lang="es-MX" sz="2400" dirty="0"/>
              <a:t>Se realiza seguimiento y acciones según el contenido.</a:t>
            </a:r>
          </a:p>
          <a:p>
            <a:pPr>
              <a:buFont typeface="Wingdings" panose="05000000000000000000" pitchFamily="2" charset="2"/>
              <a:buChar char="§"/>
            </a:pPr>
            <a:r>
              <a:rPr lang="es-MX" sz="2400" dirty="0"/>
              <a:t>Se clasifican y ordenan los documentos.</a:t>
            </a:r>
          </a:p>
          <a:p>
            <a:pPr>
              <a:buFont typeface="Wingdings" panose="05000000000000000000" pitchFamily="2" charset="2"/>
              <a:buChar char="§"/>
            </a:pPr>
            <a:r>
              <a:rPr lang="es-MX" sz="2400" dirty="0"/>
              <a:t>Se permite el acceso a la información cuando se necesita</a:t>
            </a:r>
          </a:p>
          <a:p>
            <a:pPr algn="just">
              <a:buFont typeface="Wingdings" panose="05000000000000000000" pitchFamily="2" charset="2"/>
              <a:buChar char="§"/>
            </a:pPr>
            <a:r>
              <a:rPr lang="es-MX" sz="2400" dirty="0"/>
              <a:t>Se guardan los documentos de forma segura por el tiempo establecido.</a:t>
            </a:r>
          </a:p>
          <a:p>
            <a:pPr algn="just">
              <a:buFont typeface="Wingdings" panose="05000000000000000000" pitchFamily="2" charset="2"/>
              <a:buChar char="§"/>
            </a:pPr>
            <a:r>
              <a:rPr lang="es-MX" sz="2400" dirty="0"/>
              <a:t>Se eliminan o se archivan según su valor</a:t>
            </a:r>
          </a:p>
          <a:p>
            <a:pPr marL="0" indent="0">
              <a:buNone/>
            </a:pPr>
            <a:endParaRPr lang="es-MX" sz="2800" dirty="0"/>
          </a:p>
        </p:txBody>
      </p:sp>
      <p:sp>
        <p:nvSpPr>
          <p:cNvPr id="2" name="CuadroTexto 1"/>
          <p:cNvSpPr txBox="1"/>
          <p:nvPr/>
        </p:nvSpPr>
        <p:spPr>
          <a:xfrm>
            <a:off x="1442085" y="809625"/>
            <a:ext cx="9465310" cy="645160"/>
          </a:xfrm>
          <a:prstGeom prst="rect">
            <a:avLst/>
          </a:prstGeom>
          <a:noFill/>
        </p:spPr>
        <p:txBody>
          <a:bodyPr wrap="square" rtlCol="0">
            <a:spAutoFit/>
          </a:bodyPr>
          <a:lstStyle/>
          <a:p>
            <a:pPr algn="ctr"/>
            <a:r>
              <a:rPr lang="es-CO" sz="3600" b="1" dirty="0">
                <a:effectLst>
                  <a:outerShdw blurRad="38100" dist="38100" dir="2700000" algn="tl">
                    <a:srgbClr val="000000">
                      <a:alpha val="43137"/>
                    </a:srgbClr>
                  </a:outerShdw>
                </a:effectLst>
              </a:rPr>
              <a:t>ESTRUCTURA</a:t>
            </a:r>
          </a:p>
        </p:txBody>
      </p:sp>
      <p:pic>
        <p:nvPicPr>
          <p:cNvPr id="6" name="Imagen 5"/>
          <p:cNvPicPr>
            <a:picLocks noChangeAspect="1"/>
          </p:cNvPicPr>
          <p:nvPr/>
        </p:nvPicPr>
        <p:blipFill>
          <a:blip r:embed="rId2"/>
          <a:stretch>
            <a:fillRect/>
          </a:stretch>
        </p:blipFill>
        <p:spPr>
          <a:xfrm>
            <a:off x="8910320" y="4076700"/>
            <a:ext cx="2633345" cy="2098675"/>
          </a:xfrm>
          <a:prstGeom prst="rect">
            <a:avLst/>
          </a:prstGeom>
        </p:spPr>
      </p:pic>
      <p:pic>
        <p:nvPicPr>
          <p:cNvPr id="4" name="Imagen 3"/>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5" name="Imagen 4"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84300" y="895985"/>
            <a:ext cx="9523095" cy="1316355"/>
          </a:xfrm>
        </p:spPr>
        <p:txBody>
          <a:bodyPr>
            <a:normAutofit/>
          </a:bodyPr>
          <a:lstStyle/>
          <a:p>
            <a:pPr algn="ctr"/>
            <a:r>
              <a:rPr lang="es-MX" b="1" dirty="0">
                <a:effectLst>
                  <a:outerShdw blurRad="38100" dist="38100" dir="2700000" algn="tl">
                    <a:srgbClr val="000000">
                      <a:alpha val="43137"/>
                    </a:srgbClr>
                  </a:outerShdw>
                </a:effectLst>
              </a:rPr>
              <a:t>12</a:t>
            </a:r>
            <a:r>
              <a:rPr lang="es-MX" sz="4000" b="1" dirty="0">
                <a:effectLst>
                  <a:outerShdw blurRad="38100" dist="38100" dir="2700000" algn="tl">
                    <a:srgbClr val="000000">
                      <a:alpha val="43137"/>
                    </a:srgbClr>
                  </a:outerShdw>
                </a:effectLst>
              </a:rPr>
              <a:t>. HERRAMIENTAS DEL ARCHIVO</a:t>
            </a:r>
            <a:endParaRPr lang="es-CO" sz="4000" b="1" dirty="0"/>
          </a:p>
        </p:txBody>
      </p:sp>
      <p:sp>
        <p:nvSpPr>
          <p:cNvPr id="3" name="Marcador de contenido 2"/>
          <p:cNvSpPr>
            <a:spLocks noGrp="1"/>
          </p:cNvSpPr>
          <p:nvPr>
            <p:ph idx="1"/>
          </p:nvPr>
        </p:nvSpPr>
        <p:spPr>
          <a:xfrm>
            <a:off x="1383665" y="2962910"/>
            <a:ext cx="7890510" cy="3078480"/>
          </a:xfrm>
        </p:spPr>
        <p:txBody>
          <a:bodyPr>
            <a:normAutofit/>
          </a:bodyPr>
          <a:lstStyle/>
          <a:p>
            <a:pPr algn="just"/>
            <a:r>
              <a:rPr lang="es-MX" sz="2400" dirty="0"/>
              <a:t>Tabla de retención documental.</a:t>
            </a:r>
          </a:p>
          <a:p>
            <a:pPr algn="just"/>
            <a:r>
              <a:rPr lang="es-MX" sz="2400" dirty="0"/>
              <a:t>Manual de digitalización.</a:t>
            </a:r>
          </a:p>
          <a:p>
            <a:pPr algn="just"/>
            <a:r>
              <a:rPr lang="es-MX" sz="2400" dirty="0"/>
              <a:t>Manual de manejo del archivo.</a:t>
            </a:r>
          </a:p>
          <a:p>
            <a:pPr marL="0" indent="0">
              <a:buNone/>
            </a:pPr>
            <a:endParaRPr lang="es-CO" sz="2800" dirty="0"/>
          </a:p>
        </p:txBody>
      </p:sp>
      <p:pic>
        <p:nvPicPr>
          <p:cNvPr id="6" name="Imagen 5"/>
          <p:cNvPicPr>
            <a:picLocks noChangeAspect="1"/>
          </p:cNvPicPr>
          <p:nvPr/>
        </p:nvPicPr>
        <p:blipFill>
          <a:blip r:embed="rId2"/>
          <a:stretch>
            <a:fillRect/>
          </a:stretch>
        </p:blipFill>
        <p:spPr>
          <a:xfrm>
            <a:off x="8204992" y="4264025"/>
            <a:ext cx="2838138" cy="2149475"/>
          </a:xfrm>
          <a:prstGeom prst="rect">
            <a:avLst/>
          </a:prstGeom>
        </p:spPr>
      </p:pic>
      <p:pic>
        <p:nvPicPr>
          <p:cNvPr id="5" name="Imagen 4"/>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8" name="Imagen 7"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09065" y="445770"/>
            <a:ext cx="9444355" cy="1674495"/>
          </a:xfrm>
        </p:spPr>
        <p:txBody>
          <a:bodyPr>
            <a:normAutofit/>
          </a:bodyPr>
          <a:lstStyle/>
          <a:p>
            <a:pPr algn="ctr"/>
            <a:r>
              <a:rPr lang="es-MX" b="1" dirty="0">
                <a:effectLst>
                  <a:outerShdw blurRad="38100" dist="38100" dir="2700000" algn="tl">
                    <a:srgbClr val="000000">
                      <a:alpha val="43137"/>
                    </a:srgbClr>
                  </a:outerShdw>
                </a:effectLst>
              </a:rPr>
              <a:t>13. CONSERVACION DE LOS DOCUMENTOS:</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4186555" y="3141345"/>
            <a:ext cx="7238365" cy="2825115"/>
          </a:xfrm>
        </p:spPr>
        <p:txBody>
          <a:bodyPr>
            <a:normAutofit/>
          </a:bodyPr>
          <a:lstStyle/>
          <a:p>
            <a:pPr marL="514350" indent="-514350" algn="just">
              <a:buFont typeface="+mj-lt"/>
              <a:buAutoNum type="arabicPeriod"/>
            </a:pPr>
            <a:r>
              <a:rPr lang="es-MX" sz="2400" b="1" dirty="0"/>
              <a:t>Almacenamiento adecuado</a:t>
            </a:r>
            <a:r>
              <a:rPr lang="es-MX" sz="2400" dirty="0"/>
              <a:t>: Utilizar carpetas, cajas y archivadores resistentes y libres de humedad. Guardar en estanterías que no toquen piso.</a:t>
            </a:r>
          </a:p>
          <a:p>
            <a:pPr marL="514350" indent="-514350" algn="just">
              <a:buFont typeface="+mj-lt"/>
              <a:buAutoNum type="arabicPeriod"/>
            </a:pPr>
            <a:endParaRPr lang="es-CO" sz="2800" dirty="0"/>
          </a:p>
        </p:txBody>
      </p:sp>
      <p:pic>
        <p:nvPicPr>
          <p:cNvPr id="8" name="Imagen 7"/>
          <p:cNvPicPr>
            <a:picLocks noChangeAspect="1"/>
          </p:cNvPicPr>
          <p:nvPr/>
        </p:nvPicPr>
        <p:blipFill>
          <a:blip r:embed="rId2"/>
          <a:stretch>
            <a:fillRect/>
          </a:stretch>
        </p:blipFill>
        <p:spPr>
          <a:xfrm>
            <a:off x="1119088" y="3559257"/>
            <a:ext cx="2468245" cy="2676443"/>
          </a:xfrm>
          <a:prstGeom prst="rect">
            <a:avLst/>
          </a:prstGeom>
        </p:spPr>
      </p:pic>
      <p:pic>
        <p:nvPicPr>
          <p:cNvPr id="10" name="Imagen 9"/>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852785" y="328930"/>
            <a:ext cx="1227455" cy="1003300"/>
          </a:xfrm>
          <a:prstGeom prst="rect">
            <a:avLst/>
          </a:prstGeom>
        </p:spPr>
      </p:pic>
      <p:pic>
        <p:nvPicPr>
          <p:cNvPr id="4" name="Imagen 3"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33928" y="321633"/>
            <a:ext cx="8424472" cy="2211705"/>
          </a:xfrm>
        </p:spPr>
        <p:txBody>
          <a:bodyPr/>
          <a:lstStyle/>
          <a:p>
            <a:pPr algn="ctr"/>
            <a:r>
              <a:rPr lang="es-MX" b="1" dirty="0">
                <a:effectLst>
                  <a:outerShdw blurRad="38100" dist="38100" dir="2700000" algn="tl">
                    <a:srgbClr val="000000">
                      <a:alpha val="43137"/>
                    </a:srgbClr>
                  </a:outerShdw>
                </a:effectLst>
                <a:sym typeface="+mn-ea"/>
              </a:rPr>
              <a:t>CONSERVACION DE LOS DOCUMENTOS:</a:t>
            </a:r>
            <a:endParaRPr lang="es-MX" altLang="en-US" dirty="0"/>
          </a:p>
        </p:txBody>
      </p:sp>
      <p:sp>
        <p:nvSpPr>
          <p:cNvPr id="3" name="Marcador de posición de contenido 2"/>
          <p:cNvSpPr>
            <a:spLocks noGrp="1"/>
          </p:cNvSpPr>
          <p:nvPr>
            <p:ph idx="1"/>
          </p:nvPr>
        </p:nvSpPr>
        <p:spPr>
          <a:xfrm>
            <a:off x="957580" y="3114040"/>
            <a:ext cx="7850505" cy="3013710"/>
          </a:xfrm>
        </p:spPr>
        <p:txBody>
          <a:bodyPr/>
          <a:lstStyle/>
          <a:p>
            <a:pPr marL="0" indent="0">
              <a:buNone/>
            </a:pPr>
            <a:r>
              <a:rPr lang="es-MX" sz="2800" b="1" dirty="0">
                <a:sym typeface="+mn-ea"/>
              </a:rPr>
              <a:t>2</a:t>
            </a:r>
            <a:r>
              <a:rPr lang="es-MX" sz="2400" b="1" dirty="0">
                <a:sym typeface="+mn-ea"/>
              </a:rPr>
              <a:t>. Control del ambiente: </a:t>
            </a:r>
            <a:r>
              <a:rPr lang="es-MX" sz="2400" dirty="0">
                <a:sym typeface="+mn-ea"/>
              </a:rPr>
              <a:t>Conservar los documentos en lugares secos, ventilados, con buena iluminación pero sin exposición directa al sol.</a:t>
            </a:r>
            <a:endParaRPr lang="es-MX" sz="2400" dirty="0"/>
          </a:p>
          <a:p>
            <a:endParaRPr lang="es-MX" altLang="en-US" sz="2800" dirty="0"/>
          </a:p>
        </p:txBody>
      </p:sp>
      <p:pic>
        <p:nvPicPr>
          <p:cNvPr id="6" name="Imagen 5"/>
          <p:cNvPicPr>
            <a:picLocks noChangeAspect="1"/>
          </p:cNvPicPr>
          <p:nvPr/>
        </p:nvPicPr>
        <p:blipFill>
          <a:blip r:embed="rId2"/>
          <a:stretch>
            <a:fillRect/>
          </a:stretch>
        </p:blipFill>
        <p:spPr>
          <a:xfrm>
            <a:off x="9212911" y="3815965"/>
            <a:ext cx="2101622" cy="2311785"/>
          </a:xfrm>
          <a:prstGeom prst="rect">
            <a:avLst/>
          </a:prstGeom>
        </p:spPr>
      </p:pic>
      <p:pic>
        <p:nvPicPr>
          <p:cNvPr id="4" name="Imagen 3"/>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28800" y="730248"/>
            <a:ext cx="8244590" cy="1713149"/>
          </a:xfrm>
        </p:spPr>
        <p:txBody>
          <a:bodyPr/>
          <a:lstStyle/>
          <a:p>
            <a:pPr algn="ctr"/>
            <a:r>
              <a:rPr lang="es-MX" b="1" dirty="0">
                <a:effectLst>
                  <a:outerShdw blurRad="38100" dist="38100" dir="2700000" algn="tl">
                    <a:srgbClr val="000000">
                      <a:alpha val="43137"/>
                    </a:srgbClr>
                  </a:outerShdw>
                </a:effectLst>
                <a:sym typeface="+mn-ea"/>
              </a:rPr>
              <a:t>CONSERVACION DE LOS DOCUMENTOS:</a:t>
            </a:r>
            <a:endParaRPr lang="es-MX" altLang="en-US" dirty="0"/>
          </a:p>
        </p:txBody>
      </p:sp>
      <p:sp>
        <p:nvSpPr>
          <p:cNvPr id="3" name="Marcador de posición de contenido 2"/>
          <p:cNvSpPr>
            <a:spLocks noGrp="1"/>
          </p:cNvSpPr>
          <p:nvPr>
            <p:ph idx="1"/>
          </p:nvPr>
        </p:nvSpPr>
        <p:spPr>
          <a:xfrm>
            <a:off x="1586865" y="2982595"/>
            <a:ext cx="9212580" cy="3145155"/>
          </a:xfrm>
        </p:spPr>
        <p:txBody>
          <a:bodyPr/>
          <a:lstStyle/>
          <a:p>
            <a:pPr marL="0" indent="0" algn="just">
              <a:buFont typeface="+mj-lt"/>
              <a:buNone/>
            </a:pPr>
            <a:r>
              <a:rPr lang="es-MX" altLang="es-CO" sz="2800" b="1" dirty="0">
                <a:sym typeface="+mn-ea"/>
              </a:rPr>
              <a:t>3. </a:t>
            </a:r>
            <a:r>
              <a:rPr lang="es-CO" sz="2400" b="1" dirty="0">
                <a:sym typeface="+mn-ea"/>
              </a:rPr>
              <a:t>Evitar el deterioro físico:  </a:t>
            </a:r>
            <a:r>
              <a:rPr lang="es-CO" sz="2400" dirty="0">
                <a:sym typeface="+mn-ea"/>
              </a:rPr>
              <a:t>No doblar, engrapar ni rayar los documentos. Proteger de insectos, polvo y manipulación brusca.</a:t>
            </a:r>
            <a:endParaRPr lang="es-CO" sz="2400" dirty="0"/>
          </a:p>
          <a:p>
            <a:pPr marL="0" indent="0" algn="just">
              <a:buNone/>
            </a:pPr>
            <a:r>
              <a:rPr lang="es-MX" altLang="es-CO" sz="2800" b="1" dirty="0">
                <a:sym typeface="+mn-ea"/>
              </a:rPr>
              <a:t> </a:t>
            </a:r>
          </a:p>
        </p:txBody>
      </p:sp>
      <p:pic>
        <p:nvPicPr>
          <p:cNvPr id="6" name="Imagen 5"/>
          <p:cNvPicPr>
            <a:picLocks noChangeAspect="1"/>
          </p:cNvPicPr>
          <p:nvPr/>
        </p:nvPicPr>
        <p:blipFill>
          <a:blip r:embed="rId2"/>
          <a:stretch>
            <a:fillRect/>
          </a:stretch>
        </p:blipFill>
        <p:spPr>
          <a:xfrm>
            <a:off x="4817745" y="4676775"/>
            <a:ext cx="2287270" cy="1772920"/>
          </a:xfrm>
          <a:prstGeom prst="rect">
            <a:avLst/>
          </a:prstGeom>
        </p:spPr>
      </p:pic>
      <p:pic>
        <p:nvPicPr>
          <p:cNvPr id="4" name="Imagen 3"/>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5" name="Imagen 4"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14170" y="843280"/>
            <a:ext cx="9176385" cy="1324610"/>
          </a:xfrm>
        </p:spPr>
        <p:txBody>
          <a:bodyPr/>
          <a:lstStyle/>
          <a:p>
            <a:pPr algn="ctr"/>
            <a:r>
              <a:rPr lang="es-MX" b="1" dirty="0">
                <a:effectLst>
                  <a:outerShdw blurRad="38100" dist="38100" dir="2700000" algn="tl">
                    <a:srgbClr val="000000">
                      <a:alpha val="43137"/>
                    </a:srgbClr>
                  </a:outerShdw>
                </a:effectLst>
                <a:sym typeface="+mn-ea"/>
              </a:rPr>
              <a:t>CONSERVACION DE LOS DOCUMENTOS:</a:t>
            </a:r>
            <a:endParaRPr lang="es-MX" altLang="en-US" dirty="0"/>
          </a:p>
        </p:txBody>
      </p:sp>
      <p:sp>
        <p:nvSpPr>
          <p:cNvPr id="3" name="Marcador de posición de contenido 2"/>
          <p:cNvSpPr>
            <a:spLocks noGrp="1"/>
          </p:cNvSpPr>
          <p:nvPr>
            <p:ph idx="1"/>
          </p:nvPr>
        </p:nvSpPr>
        <p:spPr>
          <a:xfrm>
            <a:off x="872490" y="2906395"/>
            <a:ext cx="7680325" cy="3221355"/>
          </a:xfrm>
        </p:spPr>
        <p:txBody>
          <a:bodyPr/>
          <a:lstStyle/>
          <a:p>
            <a:pPr marL="0" indent="0">
              <a:buFont typeface="+mj-lt"/>
              <a:buNone/>
            </a:pPr>
            <a:r>
              <a:rPr lang="es-MX" altLang="es-CO" sz="2800" b="1" dirty="0">
                <a:sym typeface="+mn-ea"/>
              </a:rPr>
              <a:t>4. </a:t>
            </a:r>
            <a:r>
              <a:rPr lang="es-CO" sz="2400" b="1" dirty="0">
                <a:sym typeface="+mn-ea"/>
              </a:rPr>
              <a:t>Digitalización: </a:t>
            </a:r>
            <a:r>
              <a:rPr lang="es-CO" sz="2400" dirty="0">
                <a:sym typeface="+mn-ea"/>
              </a:rPr>
              <a:t>Escanear  importantes para tener respaldo en caso de perdida o daño físico.</a:t>
            </a:r>
            <a:endParaRPr lang="es-CO" sz="2400" dirty="0"/>
          </a:p>
          <a:p>
            <a:pPr marL="0" indent="0">
              <a:buFont typeface="+mj-lt"/>
              <a:buNone/>
            </a:pPr>
            <a:endParaRPr lang="es-CO" sz="2400" dirty="0"/>
          </a:p>
          <a:p>
            <a:pPr marL="0" indent="0">
              <a:buFont typeface="+mj-lt"/>
              <a:buNone/>
            </a:pPr>
            <a:r>
              <a:rPr lang="es-MX" altLang="es-CO" sz="2400" b="1" dirty="0">
                <a:sym typeface="+mn-ea"/>
              </a:rPr>
              <a:t>5.</a:t>
            </a:r>
            <a:r>
              <a:rPr lang="es-CO" sz="2400" b="1" dirty="0">
                <a:sym typeface="+mn-ea"/>
              </a:rPr>
              <a:t> Manejo cuidadoso: </a:t>
            </a:r>
            <a:r>
              <a:rPr lang="es-CO" sz="2400" dirty="0">
                <a:sym typeface="+mn-ea"/>
              </a:rPr>
              <a:t>No comer ni beber en los espacios de archivo.</a:t>
            </a:r>
            <a:endParaRPr lang="es-CO" sz="2400" dirty="0"/>
          </a:p>
          <a:p>
            <a:endParaRPr lang="es-MX" altLang="en-US" sz="2800" dirty="0"/>
          </a:p>
        </p:txBody>
      </p:sp>
      <p:pic>
        <p:nvPicPr>
          <p:cNvPr id="6" name="Imagen 5"/>
          <p:cNvPicPr>
            <a:picLocks noChangeAspect="1"/>
          </p:cNvPicPr>
          <p:nvPr/>
        </p:nvPicPr>
        <p:blipFill>
          <a:blip r:embed="rId2"/>
          <a:stretch>
            <a:fillRect/>
          </a:stretch>
        </p:blipFill>
        <p:spPr>
          <a:xfrm>
            <a:off x="8787713" y="4668520"/>
            <a:ext cx="2286000" cy="1714500"/>
          </a:xfrm>
          <a:prstGeom prst="rect">
            <a:avLst/>
          </a:prstGeom>
        </p:spPr>
      </p:pic>
      <p:pic>
        <p:nvPicPr>
          <p:cNvPr id="4" name="Imagen 3"/>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5" name="Imagen 4"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7490" y="791210"/>
            <a:ext cx="9399905" cy="942340"/>
          </a:xfrm>
        </p:spPr>
        <p:txBody>
          <a:bodyPr>
            <a:normAutofit/>
          </a:bodyPr>
          <a:lstStyle/>
          <a:p>
            <a:pPr algn="ctr"/>
            <a:r>
              <a:rPr lang="es-MX" b="1" dirty="0">
                <a:effectLst>
                  <a:outerShdw blurRad="38100" dist="38100" dir="2700000" algn="tl">
                    <a:srgbClr val="000000">
                      <a:alpha val="43137"/>
                    </a:srgbClr>
                  </a:outerShdw>
                </a:effectLst>
              </a:rPr>
              <a:t>14. RESPONSABILIDADES</a:t>
            </a:r>
            <a:endParaRPr lang="es-CO"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624205" y="2212340"/>
            <a:ext cx="9034780" cy="4443730"/>
          </a:xfrm>
        </p:spPr>
        <p:txBody>
          <a:bodyPr>
            <a:normAutofit/>
          </a:bodyPr>
          <a:lstStyle/>
          <a:p>
            <a:pPr algn="just">
              <a:buFont typeface="Wingdings" panose="05000000000000000000" pitchFamily="2" charset="2"/>
              <a:buChar char="v"/>
            </a:pPr>
            <a:r>
              <a:rPr lang="es-MX" sz="2400" dirty="0"/>
              <a:t>Recibir y registrar los documentos entrantes.</a:t>
            </a:r>
          </a:p>
          <a:p>
            <a:pPr algn="just">
              <a:buFont typeface="Wingdings" panose="05000000000000000000" pitchFamily="2" charset="2"/>
              <a:buChar char="v"/>
            </a:pPr>
            <a:r>
              <a:rPr lang="es-MX" sz="2400" dirty="0"/>
              <a:t>Clasificar y archivar según tipo y fecha.</a:t>
            </a:r>
          </a:p>
          <a:p>
            <a:pPr algn="just">
              <a:buFont typeface="Wingdings" panose="05000000000000000000" pitchFamily="2" charset="2"/>
              <a:buChar char="v"/>
            </a:pPr>
            <a:r>
              <a:rPr lang="es-MX" sz="2400" dirty="0"/>
              <a:t>Organizar y mantener el archivo en orden.</a:t>
            </a:r>
          </a:p>
          <a:p>
            <a:pPr algn="just">
              <a:buFont typeface="Wingdings" panose="05000000000000000000" pitchFamily="2" charset="2"/>
              <a:buChar char="v"/>
            </a:pPr>
            <a:r>
              <a:rPr lang="es-MX" sz="2400" dirty="0"/>
              <a:t>Conservar los documentos en buen estado.</a:t>
            </a:r>
          </a:p>
          <a:p>
            <a:pPr algn="just">
              <a:buFont typeface="Wingdings" panose="05000000000000000000" pitchFamily="2" charset="2"/>
              <a:buChar char="v"/>
            </a:pPr>
            <a:r>
              <a:rPr lang="es-MX" sz="2400" dirty="0"/>
              <a:t>Atender consultas y registrar prestamos.</a:t>
            </a:r>
          </a:p>
          <a:p>
            <a:pPr algn="just">
              <a:buFont typeface="Wingdings" panose="05000000000000000000" pitchFamily="2" charset="2"/>
              <a:buChar char="v"/>
            </a:pPr>
            <a:r>
              <a:rPr lang="es-MX" sz="2400" dirty="0"/>
              <a:t>Cumplir normas archivísticas y legales.</a:t>
            </a:r>
          </a:p>
          <a:p>
            <a:pPr algn="just">
              <a:buFont typeface="Wingdings" panose="05000000000000000000" pitchFamily="2" charset="2"/>
              <a:buChar char="v"/>
            </a:pPr>
            <a:r>
              <a:rPr lang="es-MX" sz="2400" dirty="0"/>
              <a:t>Orientar al personal sobre gestión documental.</a:t>
            </a:r>
          </a:p>
          <a:p>
            <a:pPr algn="just">
              <a:buFont typeface="Wingdings" panose="05000000000000000000" pitchFamily="2" charset="2"/>
              <a:buChar char="v"/>
            </a:pPr>
            <a:r>
              <a:rPr lang="es-MX" sz="2400" dirty="0"/>
              <a:t>Actualizar inventarios de documentos.</a:t>
            </a:r>
          </a:p>
          <a:p>
            <a:pPr algn="just">
              <a:buFont typeface="Wingdings" panose="05000000000000000000" pitchFamily="2" charset="2"/>
              <a:buChar char="v"/>
            </a:pPr>
            <a:r>
              <a:rPr lang="es-MX" sz="2400" dirty="0"/>
              <a:t>Garantizar seguridad y confidencialidad.</a:t>
            </a:r>
          </a:p>
          <a:p>
            <a:endParaRPr lang="es-CO" dirty="0"/>
          </a:p>
        </p:txBody>
      </p:sp>
      <p:pic>
        <p:nvPicPr>
          <p:cNvPr id="6" name="Imagen 5"/>
          <p:cNvPicPr>
            <a:picLocks noChangeAspect="1"/>
          </p:cNvPicPr>
          <p:nvPr/>
        </p:nvPicPr>
        <p:blipFill>
          <a:blip r:embed="rId2"/>
          <a:stretch>
            <a:fillRect/>
          </a:stretch>
        </p:blipFill>
        <p:spPr>
          <a:xfrm>
            <a:off x="8556534" y="3944938"/>
            <a:ext cx="2522855" cy="2359025"/>
          </a:xfrm>
          <a:prstGeom prst="rect">
            <a:avLst/>
          </a:prstGeom>
        </p:spPr>
      </p:pic>
      <p:pic>
        <p:nvPicPr>
          <p:cNvPr id="5" name="Imagen 4"/>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8" name="Imagen 7"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8125" y="897890"/>
            <a:ext cx="9399270" cy="914400"/>
          </a:xfrm>
        </p:spPr>
        <p:txBody>
          <a:bodyPr/>
          <a:lstStyle/>
          <a:p>
            <a:pPr algn="ctr"/>
            <a:r>
              <a:rPr lang="es-CO" b="1" dirty="0">
                <a:effectLst>
                  <a:outerShdw blurRad="38100" dist="38100" dir="2700000" algn="tl">
                    <a:srgbClr val="000000">
                      <a:alpha val="43137"/>
                    </a:srgbClr>
                  </a:outerShdw>
                </a:effectLst>
              </a:rPr>
              <a:t> 15. RECOMENDACI</a:t>
            </a:r>
            <a:r>
              <a:rPr lang="es-MX" altLang="es-CO" b="1" dirty="0">
                <a:effectLst>
                  <a:outerShdw blurRad="38100" dist="38100" dir="2700000" algn="tl">
                    <a:srgbClr val="000000">
                      <a:alpha val="43137"/>
                    </a:srgbClr>
                  </a:outerShdw>
                </a:effectLst>
              </a:rPr>
              <a:t>Ó</a:t>
            </a:r>
            <a:r>
              <a:rPr lang="es-CO" b="1" dirty="0">
                <a:effectLst>
                  <a:outerShdw blurRad="38100" dist="38100" dir="2700000" algn="tl">
                    <a:srgbClr val="000000">
                      <a:alpha val="43137"/>
                    </a:srgbClr>
                  </a:outerShdw>
                </a:effectLst>
              </a:rPr>
              <a:t>N</a:t>
            </a:r>
          </a:p>
        </p:txBody>
      </p:sp>
      <p:sp>
        <p:nvSpPr>
          <p:cNvPr id="3" name="Marcador de contenido 2"/>
          <p:cNvSpPr>
            <a:spLocks noGrp="1"/>
          </p:cNvSpPr>
          <p:nvPr>
            <p:ph idx="1"/>
          </p:nvPr>
        </p:nvSpPr>
        <p:spPr>
          <a:xfrm>
            <a:off x="1758950" y="2263775"/>
            <a:ext cx="9399270" cy="2943225"/>
          </a:xfrm>
        </p:spPr>
        <p:txBody>
          <a:bodyPr>
            <a:normAutofit/>
          </a:bodyPr>
          <a:lstStyle/>
          <a:p>
            <a:pPr marL="0" indent="0" algn="just">
              <a:buNone/>
            </a:pPr>
            <a:r>
              <a:rPr lang="es-CO" sz="2400" dirty="0"/>
              <a:t>Se recomienda dar continuidad y seguimiento al manejo adecuado del archivo en la dependencia de secretaria, promoviendo la capacitación del personal, la actualización constante del los procedimientos y el uso responsable de las herramientas documentales, con el fin de garantizar una gestión eficiente, organizada y segura de la información institucional.</a:t>
            </a:r>
          </a:p>
        </p:txBody>
      </p:sp>
      <p:pic>
        <p:nvPicPr>
          <p:cNvPr id="8" name="Imagen 7"/>
          <p:cNvPicPr>
            <a:picLocks noChangeAspect="1"/>
          </p:cNvPicPr>
          <p:nvPr/>
        </p:nvPicPr>
        <p:blipFill>
          <a:blip r:embed="rId2"/>
          <a:stretch>
            <a:fillRect/>
          </a:stretch>
        </p:blipFill>
        <p:spPr>
          <a:xfrm>
            <a:off x="4811485" y="5059045"/>
            <a:ext cx="2674529" cy="1446616"/>
          </a:xfrm>
          <a:prstGeom prst="rect">
            <a:avLst/>
          </a:prstGeom>
        </p:spPr>
      </p:pic>
      <p:pic>
        <p:nvPicPr>
          <p:cNvPr id="5" name="Imagen 4"/>
          <p:cNvPicPr>
            <a:picLocks noChangeAspect="1"/>
          </p:cNvPicPr>
          <p:nvPr/>
        </p:nvPicPr>
        <p:blipFill>
          <a:blip r:embed="rId3" cstate="print">
            <a:extLst>
              <a:ext uri="{BEBA8EAE-BF5A-486C-A8C5-ECC9F3942E4B}">
                <a14:imgProps xmlns:a14="http://schemas.microsoft.com/office/drawing/2010/main">
                  <a14:imgLayer r:embed="rId4">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7" name="Imagen 6" descr="IETAR_Escudo-removebg-preview"/>
          <p:cNvPicPr>
            <a:picLocks noChangeAspect="1"/>
          </p:cNvPicPr>
          <p:nvPr/>
        </p:nvPicPr>
        <p:blipFill>
          <a:blip r:embed="rId5"/>
          <a:stretch>
            <a:fillRect/>
          </a:stretch>
        </p:blipFill>
        <p:spPr>
          <a:xfrm>
            <a:off x="0" y="109220"/>
            <a:ext cx="1758950" cy="159067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719528"/>
            <a:ext cx="12192000" cy="6010456"/>
          </a:xfrm>
        </p:spPr>
        <p:txBody>
          <a:bodyPr>
            <a:normAutofit/>
          </a:bodyPr>
          <a:lstStyle/>
          <a:p>
            <a:pPr marL="0" indent="0" algn="ctr">
              <a:buNone/>
            </a:pPr>
            <a:endParaRPr lang="es-CO" sz="9600" dirty="0"/>
          </a:p>
          <a:p>
            <a:pPr marL="0" indent="0" algn="ctr">
              <a:buNone/>
            </a:pPr>
            <a:r>
              <a:rPr lang="es-CO" sz="9600" dirty="0"/>
              <a:t>¡Gracias!</a:t>
            </a:r>
          </a:p>
        </p:txBody>
      </p:sp>
      <p:pic>
        <p:nvPicPr>
          <p:cNvPr id="6" name="Imagen 5"/>
          <p:cNvPicPr>
            <a:picLocks noChangeAspect="1"/>
          </p:cNvPicPr>
          <p:nvPr/>
        </p:nvPicPr>
        <p:blipFill>
          <a:blip r:embed="rId2" cstate="print">
            <a:extLst>
              <a:ext uri="{BEBA8EAE-BF5A-486C-A8C5-ECC9F3942E4B}">
                <a14:imgProps xmlns:a14="http://schemas.microsoft.com/office/drawing/2010/main">
                  <a14:imgLayer r:embed="rId3">
                    <a14:imgEffect>
                      <a14:backgroundRemoval t="4219" b="96172" l="3594" r="97422">
                        <a14:foregroundMark x1="48984" y1="17031" x2="48984" y2="17031"/>
                        <a14:foregroundMark x1="48984" y1="17031" x2="45938" y2="10000"/>
                        <a14:foregroundMark x1="45938" y1="10000" x2="45391" y2="18281"/>
                        <a14:foregroundMark x1="45391" y1="18281" x2="47891" y2="10391"/>
                        <a14:foregroundMark x1="47891" y1="10391" x2="51953" y2="15703"/>
                        <a14:foregroundMark x1="51953" y1="15703" x2="50156" y2="8125"/>
                        <a14:foregroundMark x1="50156" y1="8125" x2="44609" y2="18906"/>
                        <a14:foregroundMark x1="44609" y1="18906" x2="52656" y2="16797"/>
                        <a14:foregroundMark x1="52656" y1="16797" x2="48594" y2="11328"/>
                        <a14:foregroundMark x1="48594" y1="11328" x2="55078" y2="9844"/>
                        <a14:foregroundMark x1="55078" y1="9844" x2="49453" y2="16641"/>
                        <a14:foregroundMark x1="49453" y1="16641" x2="51172" y2="12891"/>
                        <a14:foregroundMark x1="52969" y1="36719" x2="55937" y2="29766"/>
                        <a14:foregroundMark x1="55937" y1="29766" x2="67734" y2="38750"/>
                        <a14:foregroundMark x1="67734" y1="38750" x2="68438" y2="30625"/>
                        <a14:foregroundMark x1="68438" y1="30625" x2="68438" y2="30625"/>
                        <a14:foregroundMark x1="78594" y1="39141" x2="82656" y2="31797"/>
                        <a14:foregroundMark x1="82656" y1="31797" x2="89297" y2="32813"/>
                        <a14:foregroundMark x1="89297" y1="32813" x2="94609" y2="40625"/>
                        <a14:foregroundMark x1="82578" y1="38047" x2="92891" y2="38672"/>
                        <a14:foregroundMark x1="92891" y1="38672" x2="97422" y2="41094"/>
                        <a14:foregroundMark x1="45000" y1="3750" x2="53359" y2="4219"/>
                        <a14:foregroundMark x1="53359" y1="4219" x2="54766" y2="7031"/>
                        <a14:foregroundMark x1="43984" y1="28203" x2="29297" y2="32031"/>
                        <a14:foregroundMark x1="29297" y1="32031" x2="31719" y2="38750"/>
                        <a14:foregroundMark x1="31719" y1="38750" x2="44766" y2="40000"/>
                        <a14:foregroundMark x1="17188" y1="29063" x2="10859" y2="28281"/>
                        <a14:foregroundMark x1="10859" y1="28281" x2="8047" y2="34609"/>
                        <a14:foregroundMark x1="8047" y1="34609" x2="16484" y2="35391"/>
                        <a14:foregroundMark x1="16484" y1="35391" x2="11250" y2="40234"/>
                        <a14:foregroundMark x1="11250" y1="40234" x2="8828" y2="39766"/>
                        <a14:foregroundMark x1="4609" y1="31250" x2="3594" y2="31875"/>
                        <a14:foregroundMark x1="4219" y1="40000" x2="4219" y2="40000"/>
                        <a14:foregroundMark x1="10000" y1="49375" x2="19609" y2="48516"/>
                        <a14:foregroundMark x1="19609" y1="48516" x2="29219" y2="49219"/>
                        <a14:foregroundMark x1="29219" y1="49219" x2="32734" y2="56563"/>
                        <a14:foregroundMark x1="32734" y1="56563" x2="21641" y2="81875"/>
                        <a14:foregroundMark x1="21641" y1="81875" x2="20391" y2="89688"/>
                        <a14:foregroundMark x1="20391" y1="89688" x2="19766" y2="85000"/>
                        <a14:foregroundMark x1="33438" y1="90938" x2="47031" y2="68203"/>
                        <a14:foregroundMark x1="47031" y1="68203" x2="53906" y2="70156"/>
                        <a14:foregroundMark x1="53906" y1="70156" x2="62422" y2="81328"/>
                        <a14:foregroundMark x1="62422" y1="81328" x2="62422" y2="81563"/>
                        <a14:foregroundMark x1="30234" y1="96172" x2="30234" y2="96172"/>
                      </a14:backgroundRemoval>
                    </a14:imgEffect>
                  </a14:imgLayer>
                </a14:imgProps>
              </a:ext>
              <a:ext uri="{28A0092B-C50C-407E-A947-70E740481C1C}">
                <a14:useLocalDpi xmlns:a14="http://schemas.microsoft.com/office/drawing/2010/main" val="0"/>
              </a:ext>
            </a:extLst>
          </a:blip>
          <a:stretch>
            <a:fillRect/>
          </a:stretch>
        </p:blipFill>
        <p:spPr>
          <a:xfrm>
            <a:off x="10907395" y="334010"/>
            <a:ext cx="1130300" cy="1124585"/>
          </a:xfrm>
          <a:prstGeom prst="rect">
            <a:avLst/>
          </a:prstGeom>
        </p:spPr>
      </p:pic>
      <p:pic>
        <p:nvPicPr>
          <p:cNvPr id="5" name="Imagen 4" descr="IETAR_Escudo-removebg-preview"/>
          <p:cNvPicPr>
            <a:picLocks noChangeAspect="1"/>
          </p:cNvPicPr>
          <p:nvPr/>
        </p:nvPicPr>
        <p:blipFill>
          <a:blip r:embed="rId4"/>
          <a:stretch>
            <a:fillRect/>
          </a:stretch>
        </p:blipFill>
        <p:spPr>
          <a:xfrm>
            <a:off x="0" y="109220"/>
            <a:ext cx="1758950" cy="1590675"/>
          </a:xfrm>
          <a:prstGeom prst="rect">
            <a:avLst/>
          </a:prstGeom>
        </p:spPr>
      </p:pic>
    </p:spTree>
  </p:cSld>
  <p:clrMapOvr>
    <a:masterClrMapping/>
  </p:clrMapOvr>
</p:sld>
</file>

<file path=ppt/theme/theme1.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180</TotalTime>
  <Words>1340</Words>
  <Application>Microsoft Office PowerPoint</Application>
  <PresentationFormat>Panorámica</PresentationFormat>
  <Paragraphs>134</Paragraphs>
  <Slides>31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31</vt:i4>
      </vt:variant>
    </vt:vector>
  </HeadingPairs>
  <TitlesOfParts>
    <vt:vector size="35" baseType="lpstr">
      <vt:lpstr>Arial</vt:lpstr>
      <vt:lpstr>Calibri</vt:lpstr>
      <vt:lpstr>Wingdings</vt:lpstr>
      <vt:lpstr>Green Color</vt:lpstr>
      <vt:lpstr>Presentación de PowerPoint</vt:lpstr>
      <vt:lpstr>ÍNDICE</vt:lpstr>
      <vt:lpstr>ÍNDICE</vt:lpstr>
      <vt:lpstr>1. INTRODUCCIÓN</vt:lpstr>
      <vt:lpstr>2. MISIÓN: </vt:lpstr>
      <vt:lpstr> 3. VISIÓN</vt:lpstr>
      <vt:lpstr>4. OBJETIVO GENERAL:</vt:lpstr>
      <vt:lpstr>5. OBJETIVOS ESPECÍFICOS:</vt:lpstr>
      <vt:lpstr>6. ALCANCE DEL  MANUAL DE ARCHIVO:</vt:lpstr>
      <vt:lpstr>Presentación de PowerPoint</vt:lpstr>
      <vt:lpstr>7. MARCO NORMATIVO:</vt:lpstr>
      <vt:lpstr>8. DIAGNÓSTICO DEL ARCHIVO      </vt:lpstr>
      <vt:lpstr>9. ORDEN DE LOS DOCUMENTOS</vt:lpstr>
      <vt:lpstr>ORDEN DE LOS DOCUMENTOS</vt:lpstr>
      <vt:lpstr> ORDEN DE LOS DOCUMENTOS</vt:lpstr>
      <vt:lpstr> ORDEN DE LOS DOCUMENTOS</vt:lpstr>
      <vt:lpstr> ORDEN DE LOS DOCUMENTOS</vt:lpstr>
      <vt:lpstr> ORDEN DE LOS DOCUMENTOS</vt:lpstr>
      <vt:lpstr> ORDEN DE LOS DOCUMENTOS</vt:lpstr>
      <vt:lpstr>10. EJEMPLO:</vt:lpstr>
      <vt:lpstr>CLASIFICACIÓN: Administrativo ORDEN: Cronológicamente  DESCRIPCIÓN:   Nombre: Solicitud docente área de química.  Fecha: 19 de marzo de 2025 Responsable: Secretaria de rectoría Ubicación: Santana- Boyacá Estado del documento: Físico Ubicación: Física y digital  Conservación: Escaneamos y subimos al archivo institucional, para dejar constancia.    </vt:lpstr>
      <vt:lpstr>11. ESTRUCTURA</vt:lpstr>
      <vt:lpstr>Presentación de PowerPoint</vt:lpstr>
      <vt:lpstr>12. HERRAMIENTAS DEL ARCHIVO</vt:lpstr>
      <vt:lpstr>13. CONSERVACION DE LOS DOCUMENTOS:</vt:lpstr>
      <vt:lpstr>CONSERVACION DE LOS DOCUMENTOS:</vt:lpstr>
      <vt:lpstr>CONSERVACION DE LOS DOCUMENTOS:</vt:lpstr>
      <vt:lpstr>CONSERVACION DE LOS DOCUMENTOS:</vt:lpstr>
      <vt:lpstr>14. RESPONSABILIDADES</vt:lpstr>
      <vt:lpstr> 15. RECOMENDACIÓN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MANUJAL DE HERRAMIENTAS DEL  MANEJO DEL ARCHIVO EN SECRETARIA.</dc:title>
  <dc:creator>IETAR</dc:creator>
  <cp:lastModifiedBy>darlinpardolopez@gmail.com</cp:lastModifiedBy>
  <cp:revision>39</cp:revision>
  <dcterms:created xsi:type="dcterms:W3CDTF">2025-07-09T16:40:00Z</dcterms:created>
  <dcterms:modified xsi:type="dcterms:W3CDTF">2025-10-27T12:22:47Z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2A7D16C4569C4BDC859EE62C98BB301B_12</vt:lpwstr>
  </property>
  <property fmtid="{D5CDD505-2E9C-101B-9397-08002B2CF9AE}" pid="3" name="KSOProductBuildVer">
    <vt:lpwstr>2058-12.2.0.22549</vt:lpwstr>
  </property>
</Properties>
</file>